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2.jpg" ContentType="image/jpg"/>
  <Override PartName="/ppt/media/image13.jpg" ContentType="image/jpg"/>
  <Override PartName="/ppt/media/image15.jpg" ContentType="image/jpg"/>
  <Override PartName="/ppt/media/image17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4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9" r:id="rId2"/>
    <p:sldId id="265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302" r:id="rId16"/>
    <p:sldId id="287" r:id="rId17"/>
    <p:sldId id="301" r:id="rId18"/>
    <p:sldId id="288" r:id="rId19"/>
    <p:sldId id="289" r:id="rId20"/>
    <p:sldId id="290" r:id="rId21"/>
    <p:sldId id="291" r:id="rId22"/>
    <p:sldId id="303" r:id="rId23"/>
    <p:sldId id="292" r:id="rId24"/>
    <p:sldId id="293" r:id="rId25"/>
    <p:sldId id="304" r:id="rId26"/>
    <p:sldId id="305" r:id="rId27"/>
    <p:sldId id="306" r:id="rId28"/>
    <p:sldId id="294" r:id="rId29"/>
    <p:sldId id="295" r:id="rId30"/>
    <p:sldId id="29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297" r:id="rId42"/>
    <p:sldId id="298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5A"/>
    <a:srgbClr val="FAEF70"/>
    <a:srgbClr val="FAD07F"/>
    <a:srgbClr val="E95962"/>
    <a:srgbClr val="FF626A"/>
    <a:srgbClr val="FBE899"/>
    <a:srgbClr val="3DB2D9"/>
    <a:srgbClr val="F2E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6"/>
    <p:restoredTop sz="94665"/>
  </p:normalViewPr>
  <p:slideViewPr>
    <p:cSldViewPr snapToGrid="0" snapToObjects="1">
      <p:cViewPr varScale="1">
        <p:scale>
          <a:sx n="91" d="100"/>
          <a:sy n="91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756F4-6245-4CE4-A680-5D10F393A54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90FFF-3FE2-4BD5-A11E-DAE876EE6333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FAFSA</a:t>
          </a:r>
        </a:p>
      </dgm:t>
    </dgm:pt>
    <dgm:pt modelId="{57EAEACE-E006-4073-8980-132DE09166B9}" type="parTrans" cxnId="{286288A8-02A4-49B7-8197-5F1B8F9D7D01}">
      <dgm:prSet/>
      <dgm:spPr/>
      <dgm:t>
        <a:bodyPr/>
        <a:lstStyle/>
        <a:p>
          <a:endParaRPr lang="en-US"/>
        </a:p>
      </dgm:t>
    </dgm:pt>
    <dgm:pt modelId="{1D51EFF1-7B74-428F-AAA6-7477F5DBAE14}" type="sibTrans" cxnId="{286288A8-02A4-49B7-8197-5F1B8F9D7D01}">
      <dgm:prSet/>
      <dgm:spPr/>
      <dgm:t>
        <a:bodyPr/>
        <a:lstStyle/>
        <a:p>
          <a:endParaRPr lang="en-US"/>
        </a:p>
      </dgm:t>
    </dgm:pt>
    <dgm:pt modelId="{8056EF47-0682-431C-A869-B0D823DD83D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FOTW (Desktop)*</a:t>
          </a:r>
        </a:p>
      </dgm:t>
    </dgm:pt>
    <dgm:pt modelId="{D75E3E9B-3DB7-446B-BC82-975DF71A1EC0}" type="parTrans" cxnId="{B32171DD-FB99-402A-8E6E-71C59616B4D6}">
      <dgm:prSet/>
      <dgm:spPr>
        <a:ln w="285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56390E97-E57B-42A3-B0C4-33B94D7C4066}" type="sibTrans" cxnId="{B32171DD-FB99-402A-8E6E-71C59616B4D6}">
      <dgm:prSet/>
      <dgm:spPr/>
      <dgm:t>
        <a:bodyPr/>
        <a:lstStyle/>
        <a:p>
          <a:endParaRPr lang="en-US"/>
        </a:p>
      </dgm:t>
    </dgm:pt>
    <dgm:pt modelId="{10A756C7-A5B1-44C3-A1B2-66207A2B0329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3600" dirty="0"/>
            <a:t>Paper</a:t>
          </a:r>
        </a:p>
      </dgm:t>
    </dgm:pt>
    <dgm:pt modelId="{B2CD4E6C-0EF6-42B6-8E90-51D7D0005626}" type="parTrans" cxnId="{5192FDDB-5B39-4CF6-B1F8-AB85CA135FD7}">
      <dgm:prSet/>
      <dgm:spPr>
        <a:ln w="285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6EB4D34A-70D8-451B-9C48-258D1917CE50}" type="sibTrans" cxnId="{5192FDDB-5B39-4CF6-B1F8-AB85CA135FD7}">
      <dgm:prSet/>
      <dgm:spPr/>
      <dgm:t>
        <a:bodyPr/>
        <a:lstStyle/>
        <a:p>
          <a:endParaRPr lang="en-US"/>
        </a:p>
      </dgm:t>
    </dgm:pt>
    <dgm:pt modelId="{ED61BFAF-3F12-4FAB-B7AA-3C8F129EFDE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3200" dirty="0"/>
            <a:t>FOTW</a:t>
          </a:r>
        </a:p>
        <a:p>
          <a:r>
            <a:rPr lang="en-US" sz="2800" dirty="0"/>
            <a:t>(Mobile)*</a:t>
          </a:r>
        </a:p>
      </dgm:t>
    </dgm:pt>
    <dgm:pt modelId="{2265BB7F-9838-4B00-BE5B-DDE8B5FD18D8}" type="parTrans" cxnId="{D525396E-F9B3-4977-A4B8-146977390451}">
      <dgm:prSet/>
      <dgm:spPr>
        <a:ln w="285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7A37AFD8-6789-48B3-964F-20486617B85B}" type="sibTrans" cxnId="{D525396E-F9B3-4977-A4B8-146977390451}">
      <dgm:prSet/>
      <dgm:spPr/>
      <dgm:t>
        <a:bodyPr/>
        <a:lstStyle/>
        <a:p>
          <a:endParaRPr lang="en-US"/>
        </a:p>
      </dgm:t>
    </dgm:pt>
    <dgm:pt modelId="{C9BDBC80-FDC2-43AD-9F02-D892DD35576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3200" dirty="0"/>
            <a:t>My Student Aid App*</a:t>
          </a:r>
        </a:p>
      </dgm:t>
    </dgm:pt>
    <dgm:pt modelId="{5EA1C66A-8319-42D5-9F54-579F6517EBB4}" type="parTrans" cxnId="{F1EB4461-42BE-4786-A115-833AC26EB446}">
      <dgm:prSet/>
      <dgm:spPr>
        <a:ln w="285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55CF3A2A-E47D-4A47-A1DF-C459DF119B7B}" type="sibTrans" cxnId="{F1EB4461-42BE-4786-A115-833AC26EB446}">
      <dgm:prSet/>
      <dgm:spPr/>
      <dgm:t>
        <a:bodyPr/>
        <a:lstStyle/>
        <a:p>
          <a:endParaRPr lang="en-US"/>
        </a:p>
      </dgm:t>
    </dgm:pt>
    <dgm:pt modelId="{6F73B72E-B35E-4EE9-AEDD-E4226F75C664}" type="pres">
      <dgm:prSet presAssocID="{97C756F4-6245-4CE4-A680-5D10F393A5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2FDFA-2E32-47DB-ADC1-3ECFEE2FF348}" type="pres">
      <dgm:prSet presAssocID="{7D290FFF-3FE2-4BD5-A11E-DAE876EE6333}" presName="centerShape" presStyleLbl="node0" presStyleIdx="0" presStyleCnt="1" custScaleX="247408" custScaleY="226671"/>
      <dgm:spPr/>
      <dgm:t>
        <a:bodyPr/>
        <a:lstStyle/>
        <a:p>
          <a:endParaRPr lang="en-US"/>
        </a:p>
      </dgm:t>
    </dgm:pt>
    <dgm:pt modelId="{CFCC8EE8-1BE6-49F7-A860-B943E1B8CE95}" type="pres">
      <dgm:prSet presAssocID="{D75E3E9B-3DB7-446B-BC82-975DF71A1EC0}" presName="Name9" presStyleLbl="parChTrans1D2" presStyleIdx="0" presStyleCnt="4"/>
      <dgm:spPr/>
      <dgm:t>
        <a:bodyPr/>
        <a:lstStyle/>
        <a:p>
          <a:endParaRPr lang="en-US"/>
        </a:p>
      </dgm:t>
    </dgm:pt>
    <dgm:pt modelId="{3AD5AA9D-7B93-4493-8052-FA9F4C18D6E4}" type="pres">
      <dgm:prSet presAssocID="{D75E3E9B-3DB7-446B-BC82-975DF71A1EC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B63E6BF-59B7-4AE8-B79C-60F498F11DC6}" type="pres">
      <dgm:prSet presAssocID="{8056EF47-0682-431C-A869-B0D823DD83DA}" presName="node" presStyleLbl="node1" presStyleIdx="0" presStyleCnt="4" custScaleX="227111" custScaleY="149039" custRadScaleRad="293889" custRadScaleInc="-166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47196-3D65-488A-B101-7209BFF10FA0}" type="pres">
      <dgm:prSet presAssocID="{B2CD4E6C-0EF6-42B6-8E90-51D7D0005626}" presName="Name9" presStyleLbl="parChTrans1D2" presStyleIdx="1" presStyleCnt="4"/>
      <dgm:spPr/>
      <dgm:t>
        <a:bodyPr/>
        <a:lstStyle/>
        <a:p>
          <a:endParaRPr lang="en-US"/>
        </a:p>
      </dgm:t>
    </dgm:pt>
    <dgm:pt modelId="{409F5C0C-C754-4147-8A13-19C8DE5C028D}" type="pres">
      <dgm:prSet presAssocID="{B2CD4E6C-0EF6-42B6-8E90-51D7D000562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0E4D840-D1F2-4C44-93DA-78C18FA2C211}" type="pres">
      <dgm:prSet presAssocID="{10A756C7-A5B1-44C3-A1B2-66207A2B0329}" presName="node" presStyleLbl="node1" presStyleIdx="1" presStyleCnt="4" custScaleX="224008" custScaleY="144744" custRadScaleRad="274294" custRadScaleInc="-35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32315-A003-41C7-9A5D-DD9524F26B16}" type="pres">
      <dgm:prSet presAssocID="{2265BB7F-9838-4B00-BE5B-DDE8B5FD18D8}" presName="Name9" presStyleLbl="parChTrans1D2" presStyleIdx="2" presStyleCnt="4"/>
      <dgm:spPr/>
      <dgm:t>
        <a:bodyPr/>
        <a:lstStyle/>
        <a:p>
          <a:endParaRPr lang="en-US"/>
        </a:p>
      </dgm:t>
    </dgm:pt>
    <dgm:pt modelId="{9505DE98-9311-4E4C-9009-9B547CEED41C}" type="pres">
      <dgm:prSet presAssocID="{2265BB7F-9838-4B00-BE5B-DDE8B5FD18D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6E9909B-6FD9-41CE-9A35-A0FBEFD500F2}" type="pres">
      <dgm:prSet presAssocID="{ED61BFAF-3F12-4FAB-B7AA-3C8F129EFDE4}" presName="node" presStyleLbl="node1" presStyleIdx="2" presStyleCnt="4" custScaleX="232319" custScaleY="177814" custRadScaleRad="246317" custRadScaleInc="-160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4085A-B9F1-488B-A505-1D7F2DEF45E0}" type="pres">
      <dgm:prSet presAssocID="{5EA1C66A-8319-42D5-9F54-579F6517EBB4}" presName="Name9" presStyleLbl="parChTrans1D2" presStyleIdx="3" presStyleCnt="4"/>
      <dgm:spPr/>
      <dgm:t>
        <a:bodyPr/>
        <a:lstStyle/>
        <a:p>
          <a:endParaRPr lang="en-US"/>
        </a:p>
      </dgm:t>
    </dgm:pt>
    <dgm:pt modelId="{CF83DEE0-AA3F-4576-B3C5-1CBC986CD6DF}" type="pres">
      <dgm:prSet presAssocID="{5EA1C66A-8319-42D5-9F54-579F6517EBB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1A76CEE-E489-48EE-BF2B-72BA4A30814C}" type="pres">
      <dgm:prSet presAssocID="{C9BDBC80-FDC2-43AD-9F02-D892DD355768}" presName="node" presStyleLbl="node1" presStyleIdx="3" presStyleCnt="4" custScaleX="229902" custScaleY="182833" custRadScaleRad="286124" custRadScaleInc="-3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5939E-E77E-4921-B16D-99513E298EAA}" type="presOf" srcId="{B2CD4E6C-0EF6-42B6-8E90-51D7D0005626}" destId="{409F5C0C-C754-4147-8A13-19C8DE5C028D}" srcOrd="1" destOrd="0" presId="urn:microsoft.com/office/officeart/2005/8/layout/radial1"/>
    <dgm:cxn modelId="{7B8A8695-BC32-4D30-B1BE-24BA16E9108B}" type="presOf" srcId="{8056EF47-0682-431C-A869-B0D823DD83DA}" destId="{6B63E6BF-59B7-4AE8-B79C-60F498F11DC6}" srcOrd="0" destOrd="0" presId="urn:microsoft.com/office/officeart/2005/8/layout/radial1"/>
    <dgm:cxn modelId="{2591B403-4F29-44FE-986D-74AE4D62342A}" type="presOf" srcId="{97C756F4-6245-4CE4-A680-5D10F393A54A}" destId="{6F73B72E-B35E-4EE9-AEDD-E4226F75C664}" srcOrd="0" destOrd="0" presId="urn:microsoft.com/office/officeart/2005/8/layout/radial1"/>
    <dgm:cxn modelId="{5192FDDB-5B39-4CF6-B1F8-AB85CA135FD7}" srcId="{7D290FFF-3FE2-4BD5-A11E-DAE876EE6333}" destId="{10A756C7-A5B1-44C3-A1B2-66207A2B0329}" srcOrd="1" destOrd="0" parTransId="{B2CD4E6C-0EF6-42B6-8E90-51D7D0005626}" sibTransId="{6EB4D34A-70D8-451B-9C48-258D1917CE50}"/>
    <dgm:cxn modelId="{D525396E-F9B3-4977-A4B8-146977390451}" srcId="{7D290FFF-3FE2-4BD5-A11E-DAE876EE6333}" destId="{ED61BFAF-3F12-4FAB-B7AA-3C8F129EFDE4}" srcOrd="2" destOrd="0" parTransId="{2265BB7F-9838-4B00-BE5B-DDE8B5FD18D8}" sibTransId="{7A37AFD8-6789-48B3-964F-20486617B85B}"/>
    <dgm:cxn modelId="{5BF37441-8CD0-4F90-A669-EA5AB6CEE56F}" type="presOf" srcId="{5EA1C66A-8319-42D5-9F54-579F6517EBB4}" destId="{5234085A-B9F1-488B-A505-1D7F2DEF45E0}" srcOrd="0" destOrd="0" presId="urn:microsoft.com/office/officeart/2005/8/layout/radial1"/>
    <dgm:cxn modelId="{B32171DD-FB99-402A-8E6E-71C59616B4D6}" srcId="{7D290FFF-3FE2-4BD5-A11E-DAE876EE6333}" destId="{8056EF47-0682-431C-A869-B0D823DD83DA}" srcOrd="0" destOrd="0" parTransId="{D75E3E9B-3DB7-446B-BC82-975DF71A1EC0}" sibTransId="{56390E97-E57B-42A3-B0C4-33B94D7C4066}"/>
    <dgm:cxn modelId="{0C77FDED-6461-4432-8C8A-26E7ECE74C80}" type="presOf" srcId="{7D290FFF-3FE2-4BD5-A11E-DAE876EE6333}" destId="{3512FDFA-2E32-47DB-ADC1-3ECFEE2FF348}" srcOrd="0" destOrd="0" presId="urn:microsoft.com/office/officeart/2005/8/layout/radial1"/>
    <dgm:cxn modelId="{80689D92-0B95-4B0B-90E4-F49B025D889E}" type="presOf" srcId="{5EA1C66A-8319-42D5-9F54-579F6517EBB4}" destId="{CF83DEE0-AA3F-4576-B3C5-1CBC986CD6DF}" srcOrd="1" destOrd="0" presId="urn:microsoft.com/office/officeart/2005/8/layout/radial1"/>
    <dgm:cxn modelId="{48F046CF-9558-4E76-9A2F-525C9DE7C0C2}" type="presOf" srcId="{D75E3E9B-3DB7-446B-BC82-975DF71A1EC0}" destId="{CFCC8EE8-1BE6-49F7-A860-B943E1B8CE95}" srcOrd="0" destOrd="0" presId="urn:microsoft.com/office/officeart/2005/8/layout/radial1"/>
    <dgm:cxn modelId="{5821DC2D-9E60-4C15-90C4-99C22609E02E}" type="presOf" srcId="{C9BDBC80-FDC2-43AD-9F02-D892DD355768}" destId="{A1A76CEE-E489-48EE-BF2B-72BA4A30814C}" srcOrd="0" destOrd="0" presId="urn:microsoft.com/office/officeart/2005/8/layout/radial1"/>
    <dgm:cxn modelId="{5D58BACA-F862-4D78-A521-99321929E1AF}" type="presOf" srcId="{2265BB7F-9838-4B00-BE5B-DDE8B5FD18D8}" destId="{64832315-A003-41C7-9A5D-DD9524F26B16}" srcOrd="0" destOrd="0" presId="urn:microsoft.com/office/officeart/2005/8/layout/radial1"/>
    <dgm:cxn modelId="{F1EB4461-42BE-4786-A115-833AC26EB446}" srcId="{7D290FFF-3FE2-4BD5-A11E-DAE876EE6333}" destId="{C9BDBC80-FDC2-43AD-9F02-D892DD355768}" srcOrd="3" destOrd="0" parTransId="{5EA1C66A-8319-42D5-9F54-579F6517EBB4}" sibTransId="{55CF3A2A-E47D-4A47-A1DF-C459DF119B7B}"/>
    <dgm:cxn modelId="{8A58E53A-9604-4007-94D4-2B05EB340810}" type="presOf" srcId="{D75E3E9B-3DB7-446B-BC82-975DF71A1EC0}" destId="{3AD5AA9D-7B93-4493-8052-FA9F4C18D6E4}" srcOrd="1" destOrd="0" presId="urn:microsoft.com/office/officeart/2005/8/layout/radial1"/>
    <dgm:cxn modelId="{303AD338-0B8F-43E8-96ED-EF56CF10829A}" type="presOf" srcId="{2265BB7F-9838-4B00-BE5B-DDE8B5FD18D8}" destId="{9505DE98-9311-4E4C-9009-9B547CEED41C}" srcOrd="1" destOrd="0" presId="urn:microsoft.com/office/officeart/2005/8/layout/radial1"/>
    <dgm:cxn modelId="{286288A8-02A4-49B7-8197-5F1B8F9D7D01}" srcId="{97C756F4-6245-4CE4-A680-5D10F393A54A}" destId="{7D290FFF-3FE2-4BD5-A11E-DAE876EE6333}" srcOrd="0" destOrd="0" parTransId="{57EAEACE-E006-4073-8980-132DE09166B9}" sibTransId="{1D51EFF1-7B74-428F-AAA6-7477F5DBAE14}"/>
    <dgm:cxn modelId="{AC2ED085-049A-4D34-AC6B-7F620EE03562}" type="presOf" srcId="{B2CD4E6C-0EF6-42B6-8E90-51D7D0005626}" destId="{DE347196-3D65-488A-B101-7209BFF10FA0}" srcOrd="0" destOrd="0" presId="urn:microsoft.com/office/officeart/2005/8/layout/radial1"/>
    <dgm:cxn modelId="{B6789356-1742-4583-AA6B-83FF4E3DD25E}" type="presOf" srcId="{10A756C7-A5B1-44C3-A1B2-66207A2B0329}" destId="{70E4D840-D1F2-4C44-93DA-78C18FA2C211}" srcOrd="0" destOrd="0" presId="urn:microsoft.com/office/officeart/2005/8/layout/radial1"/>
    <dgm:cxn modelId="{D9F8F8C7-3A92-4F3D-8CD1-D95A5D5BD057}" type="presOf" srcId="{ED61BFAF-3F12-4FAB-B7AA-3C8F129EFDE4}" destId="{26E9909B-6FD9-41CE-9A35-A0FBEFD500F2}" srcOrd="0" destOrd="0" presId="urn:microsoft.com/office/officeart/2005/8/layout/radial1"/>
    <dgm:cxn modelId="{9C039A45-BF84-48DC-B078-FBFDEF3F5160}" type="presParOf" srcId="{6F73B72E-B35E-4EE9-AEDD-E4226F75C664}" destId="{3512FDFA-2E32-47DB-ADC1-3ECFEE2FF348}" srcOrd="0" destOrd="0" presId="urn:microsoft.com/office/officeart/2005/8/layout/radial1"/>
    <dgm:cxn modelId="{C783286B-F6C7-4A30-8E65-3B80A4B3E577}" type="presParOf" srcId="{6F73B72E-B35E-4EE9-AEDD-E4226F75C664}" destId="{CFCC8EE8-1BE6-49F7-A860-B943E1B8CE95}" srcOrd="1" destOrd="0" presId="urn:microsoft.com/office/officeart/2005/8/layout/radial1"/>
    <dgm:cxn modelId="{6026C34A-D764-44B0-BAAB-CF57811CC581}" type="presParOf" srcId="{CFCC8EE8-1BE6-49F7-A860-B943E1B8CE95}" destId="{3AD5AA9D-7B93-4493-8052-FA9F4C18D6E4}" srcOrd="0" destOrd="0" presId="urn:microsoft.com/office/officeart/2005/8/layout/radial1"/>
    <dgm:cxn modelId="{F8391B74-F921-4F83-B17F-B12065FD587E}" type="presParOf" srcId="{6F73B72E-B35E-4EE9-AEDD-E4226F75C664}" destId="{6B63E6BF-59B7-4AE8-B79C-60F498F11DC6}" srcOrd="2" destOrd="0" presId="urn:microsoft.com/office/officeart/2005/8/layout/radial1"/>
    <dgm:cxn modelId="{136C5EF9-5A02-42B6-B50C-EC57C8CD2DAB}" type="presParOf" srcId="{6F73B72E-B35E-4EE9-AEDD-E4226F75C664}" destId="{DE347196-3D65-488A-B101-7209BFF10FA0}" srcOrd="3" destOrd="0" presId="urn:microsoft.com/office/officeart/2005/8/layout/radial1"/>
    <dgm:cxn modelId="{94FA6757-1D1C-4F67-95C5-D08D9F49E9A8}" type="presParOf" srcId="{DE347196-3D65-488A-B101-7209BFF10FA0}" destId="{409F5C0C-C754-4147-8A13-19C8DE5C028D}" srcOrd="0" destOrd="0" presId="urn:microsoft.com/office/officeart/2005/8/layout/radial1"/>
    <dgm:cxn modelId="{986C70B5-6E98-40D6-949C-850971720382}" type="presParOf" srcId="{6F73B72E-B35E-4EE9-AEDD-E4226F75C664}" destId="{70E4D840-D1F2-4C44-93DA-78C18FA2C211}" srcOrd="4" destOrd="0" presId="urn:microsoft.com/office/officeart/2005/8/layout/radial1"/>
    <dgm:cxn modelId="{77EAB885-0040-43BA-9043-CF44CB81E228}" type="presParOf" srcId="{6F73B72E-B35E-4EE9-AEDD-E4226F75C664}" destId="{64832315-A003-41C7-9A5D-DD9524F26B16}" srcOrd="5" destOrd="0" presId="urn:microsoft.com/office/officeart/2005/8/layout/radial1"/>
    <dgm:cxn modelId="{1DC55D49-927C-43FE-80EC-6830BFA87393}" type="presParOf" srcId="{64832315-A003-41C7-9A5D-DD9524F26B16}" destId="{9505DE98-9311-4E4C-9009-9B547CEED41C}" srcOrd="0" destOrd="0" presId="urn:microsoft.com/office/officeart/2005/8/layout/radial1"/>
    <dgm:cxn modelId="{F5F63494-DE21-4EFB-AC65-46CBC89E8C1C}" type="presParOf" srcId="{6F73B72E-B35E-4EE9-AEDD-E4226F75C664}" destId="{26E9909B-6FD9-41CE-9A35-A0FBEFD500F2}" srcOrd="6" destOrd="0" presId="urn:microsoft.com/office/officeart/2005/8/layout/radial1"/>
    <dgm:cxn modelId="{45789D97-0B2C-4DD3-B36A-02C3A8FCA6F2}" type="presParOf" srcId="{6F73B72E-B35E-4EE9-AEDD-E4226F75C664}" destId="{5234085A-B9F1-488B-A505-1D7F2DEF45E0}" srcOrd="7" destOrd="0" presId="urn:microsoft.com/office/officeart/2005/8/layout/radial1"/>
    <dgm:cxn modelId="{E70971B0-DA33-46A0-8D9B-17605762B403}" type="presParOf" srcId="{5234085A-B9F1-488B-A505-1D7F2DEF45E0}" destId="{CF83DEE0-AA3F-4576-B3C5-1CBC986CD6DF}" srcOrd="0" destOrd="0" presId="urn:microsoft.com/office/officeart/2005/8/layout/radial1"/>
    <dgm:cxn modelId="{704D3655-60D3-4172-8A1D-709517CBC827}" type="presParOf" srcId="{6F73B72E-B35E-4EE9-AEDD-E4226F75C664}" destId="{A1A76CEE-E489-48EE-BF2B-72BA4A30814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2FDFA-2E32-47DB-ADC1-3ECFEE2FF348}">
      <dsp:nvSpPr>
        <dsp:cNvPr id="0" name=""/>
        <dsp:cNvSpPr/>
      </dsp:nvSpPr>
      <dsp:spPr>
        <a:xfrm>
          <a:off x="3031703" y="605493"/>
          <a:ext cx="2451110" cy="2245665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FAFSA</a:t>
          </a:r>
        </a:p>
      </dsp:txBody>
      <dsp:txXfrm>
        <a:off x="3390660" y="934363"/>
        <a:ext cx="1733196" cy="1587925"/>
      </dsp:txXfrm>
    </dsp:sp>
    <dsp:sp modelId="{CFCC8EE8-1BE6-49F7-A860-B943E1B8CE95}">
      <dsp:nvSpPr>
        <dsp:cNvPr id="0" name=""/>
        <dsp:cNvSpPr/>
      </dsp:nvSpPr>
      <dsp:spPr>
        <a:xfrm rot="11839457">
          <a:off x="2118365" y="1206824"/>
          <a:ext cx="1001452" cy="21016"/>
        </a:xfrm>
        <a:custGeom>
          <a:avLst/>
          <a:gdLst/>
          <a:ahLst/>
          <a:cxnLst/>
          <a:rect l="0" t="0" r="0" b="0"/>
          <a:pathLst>
            <a:path>
              <a:moveTo>
                <a:pt x="0" y="10508"/>
              </a:moveTo>
              <a:lnTo>
                <a:pt x="1001452" y="10508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594055" y="1192296"/>
        <a:ext cx="50072" cy="50072"/>
      </dsp:txXfrm>
    </dsp:sp>
    <dsp:sp modelId="{6B63E6BF-59B7-4AE8-B79C-60F498F11DC6}">
      <dsp:nvSpPr>
        <dsp:cNvPr id="0" name=""/>
        <dsp:cNvSpPr/>
      </dsp:nvSpPr>
      <dsp:spPr>
        <a:xfrm>
          <a:off x="0" y="13007"/>
          <a:ext cx="2250024" cy="1476553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FOTW (Desktop)*</a:t>
          </a:r>
        </a:p>
      </dsp:txBody>
      <dsp:txXfrm>
        <a:off x="329508" y="229243"/>
        <a:ext cx="1591008" cy="1044081"/>
      </dsp:txXfrm>
    </dsp:sp>
    <dsp:sp modelId="{DE347196-3D65-488A-B101-7209BFF10FA0}">
      <dsp:nvSpPr>
        <dsp:cNvPr id="0" name=""/>
        <dsp:cNvSpPr/>
      </dsp:nvSpPr>
      <dsp:spPr>
        <a:xfrm rot="20556228">
          <a:off x="5393867" y="1204057"/>
          <a:ext cx="1006369" cy="21016"/>
        </a:xfrm>
        <a:custGeom>
          <a:avLst/>
          <a:gdLst/>
          <a:ahLst/>
          <a:cxnLst/>
          <a:rect l="0" t="0" r="0" b="0"/>
          <a:pathLst>
            <a:path>
              <a:moveTo>
                <a:pt x="0" y="10508"/>
              </a:moveTo>
              <a:lnTo>
                <a:pt x="1006369" y="10508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71893" y="1189406"/>
        <a:ext cx="50318" cy="50318"/>
      </dsp:txXfrm>
    </dsp:sp>
    <dsp:sp modelId="{70E4D840-D1F2-4C44-93DA-78C18FA2C211}">
      <dsp:nvSpPr>
        <dsp:cNvPr id="0" name=""/>
        <dsp:cNvSpPr/>
      </dsp:nvSpPr>
      <dsp:spPr>
        <a:xfrm>
          <a:off x="6266038" y="34298"/>
          <a:ext cx="2219283" cy="1434001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Paper</a:t>
          </a:r>
        </a:p>
      </dsp:txBody>
      <dsp:txXfrm>
        <a:off x="6591044" y="244303"/>
        <a:ext cx="1569271" cy="1013991"/>
      </dsp:txXfrm>
    </dsp:sp>
    <dsp:sp modelId="{64832315-A003-41C7-9A5D-DD9524F26B16}">
      <dsp:nvSpPr>
        <dsp:cNvPr id="0" name=""/>
        <dsp:cNvSpPr/>
      </dsp:nvSpPr>
      <dsp:spPr>
        <a:xfrm rot="1065069">
          <a:off x="5394041" y="2217419"/>
          <a:ext cx="847727" cy="21016"/>
        </a:xfrm>
        <a:custGeom>
          <a:avLst/>
          <a:gdLst/>
          <a:ahLst/>
          <a:cxnLst/>
          <a:rect l="0" t="0" r="0" b="0"/>
          <a:pathLst>
            <a:path>
              <a:moveTo>
                <a:pt x="0" y="10508"/>
              </a:moveTo>
              <a:lnTo>
                <a:pt x="847727" y="10508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796712" y="2206734"/>
        <a:ext cx="42386" cy="42386"/>
      </dsp:txXfrm>
    </dsp:sp>
    <dsp:sp modelId="{26E9909B-6FD9-41CE-9A35-A0FBEFD500F2}">
      <dsp:nvSpPr>
        <dsp:cNvPr id="0" name=""/>
        <dsp:cNvSpPr/>
      </dsp:nvSpPr>
      <dsp:spPr>
        <a:xfrm>
          <a:off x="6132466" y="1816213"/>
          <a:ext cx="2301621" cy="1761631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FOTW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(Mobile)*</a:t>
          </a:r>
        </a:p>
      </dsp:txBody>
      <dsp:txXfrm>
        <a:off x="6469531" y="2074198"/>
        <a:ext cx="1627491" cy="1245661"/>
      </dsp:txXfrm>
    </dsp:sp>
    <dsp:sp modelId="{5234085A-B9F1-488B-A505-1D7F2DEF45E0}">
      <dsp:nvSpPr>
        <dsp:cNvPr id="0" name=""/>
        <dsp:cNvSpPr/>
      </dsp:nvSpPr>
      <dsp:spPr>
        <a:xfrm rot="9768126">
          <a:off x="2179162" y="2215856"/>
          <a:ext cx="937976" cy="21016"/>
        </a:xfrm>
        <a:custGeom>
          <a:avLst/>
          <a:gdLst/>
          <a:ahLst/>
          <a:cxnLst/>
          <a:rect l="0" t="0" r="0" b="0"/>
          <a:pathLst>
            <a:path>
              <a:moveTo>
                <a:pt x="0" y="10508"/>
              </a:moveTo>
              <a:lnTo>
                <a:pt x="937976" y="10508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624701" y="2202914"/>
        <a:ext cx="46898" cy="46898"/>
      </dsp:txXfrm>
    </dsp:sp>
    <dsp:sp modelId="{A1A76CEE-E489-48EE-BF2B-72BA4A30814C}">
      <dsp:nvSpPr>
        <dsp:cNvPr id="0" name=""/>
        <dsp:cNvSpPr/>
      </dsp:nvSpPr>
      <dsp:spPr>
        <a:xfrm>
          <a:off x="0" y="1787836"/>
          <a:ext cx="2277675" cy="1811355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My Student Aid App*</a:t>
          </a:r>
        </a:p>
      </dsp:txBody>
      <dsp:txXfrm>
        <a:off x="333558" y="2053103"/>
        <a:ext cx="1610559" cy="128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5E5079-81B9-45B0-9166-F50E57A8D66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7FCD85-7E0B-40EA-8B8A-15B9C3FA7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13A97E-F66A-5740-80CE-ED9AE814CA61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6D629A-A874-3D48-A7FB-A952AA56D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71538"/>
            <a:ext cx="4181475" cy="235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4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 i="0" baseline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44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325563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15791"/>
            <a:ext cx="10515600" cy="3486322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6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2000" b="0" i="0">
                <a:latin typeface="Roboto" charset="0"/>
                <a:ea typeface="Roboto" charset="0"/>
                <a:cs typeface="Roboto" charset="0"/>
              </a:defRPr>
            </a:lvl2pPr>
            <a:lvl3pPr>
              <a:defRPr sz="1600" b="0" i="0">
                <a:latin typeface="Roboto" charset="0"/>
                <a:ea typeface="Roboto" charset="0"/>
                <a:cs typeface="Roboto" charset="0"/>
              </a:defRPr>
            </a:lvl3pPr>
            <a:lvl4pPr>
              <a:defRPr b="0" i="0">
                <a:latin typeface="Roboto" charset="0"/>
                <a:ea typeface="Roboto" charset="0"/>
                <a:cs typeface="Roboto" charset="0"/>
              </a:defRPr>
            </a:lvl4pPr>
            <a:lvl5pPr>
              <a:defRPr b="0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272714"/>
            <a:ext cx="10515600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6896"/>
            <a:ext cx="7342621" cy="6088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spc="3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90228"/>
            <a:ext cx="10515600" cy="1325563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with photo</a:t>
            </a:r>
            <a:br>
              <a:rPr lang="en-US" dirty="0"/>
            </a:br>
            <a:r>
              <a:rPr lang="en-US" dirty="0"/>
              <a:t>or graphic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21565"/>
            <a:ext cx="10515600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09431"/>
            <a:ext cx="7342621" cy="6088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spc="3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42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325563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15791"/>
            <a:ext cx="10515600" cy="3486322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6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2000" b="0" i="0">
                <a:latin typeface="Roboto" charset="0"/>
                <a:ea typeface="Roboto" charset="0"/>
                <a:cs typeface="Roboto" charset="0"/>
              </a:defRPr>
            </a:lvl2pPr>
            <a:lvl3pPr>
              <a:defRPr sz="1600" b="0" i="0">
                <a:latin typeface="Roboto" charset="0"/>
                <a:ea typeface="Roboto" charset="0"/>
                <a:cs typeface="Roboto" charset="0"/>
              </a:defRPr>
            </a:lvl3pPr>
            <a:lvl4pPr>
              <a:defRPr b="0" i="0">
                <a:latin typeface="Roboto" charset="0"/>
                <a:ea typeface="Roboto" charset="0"/>
                <a:cs typeface="Roboto" charset="0"/>
              </a:defRPr>
            </a:lvl4pPr>
            <a:lvl5pPr>
              <a:defRPr b="0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272714"/>
            <a:ext cx="10515600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6896"/>
            <a:ext cx="7342621" cy="6088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0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57225" y="365125"/>
            <a:ext cx="10968037" cy="538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966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66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" y="5732272"/>
            <a:ext cx="12192000" cy="11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6" r:id="rId3"/>
    <p:sldLayoutId id="2147483660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2"/>
          </a:solidFill>
          <a:latin typeface="Roboto" charset="0"/>
          <a:ea typeface="Roboto" charset="0"/>
          <a:cs typeface="Roboto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/>
        <a:buChar char="•"/>
        <a:defRPr sz="2800" b="1" i="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EAB7A8-78D3-324A-BAAD-F6E665EC782D}"/>
              </a:ext>
            </a:extLst>
          </p:cNvPr>
          <p:cNvSpPr txBox="1"/>
          <p:nvPr/>
        </p:nvSpPr>
        <p:spPr>
          <a:xfrm>
            <a:off x="602323" y="173580"/>
            <a:ext cx="11236239" cy="222612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6933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What You Need to Know </a:t>
            </a:r>
            <a:r>
              <a:rPr lang="en-US" sz="6933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About </a:t>
            </a:r>
            <a:r>
              <a:rPr lang="en-US" sz="6933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Financial Aid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766589-5C33-074F-A561-659C3241895A}"/>
              </a:ext>
            </a:extLst>
          </p:cNvPr>
          <p:cNvSpPr/>
          <p:nvPr/>
        </p:nvSpPr>
        <p:spPr>
          <a:xfrm>
            <a:off x="0" y="6313251"/>
            <a:ext cx="12192000" cy="544749"/>
          </a:xfrm>
          <a:prstGeom prst="rect">
            <a:avLst/>
          </a:prstGeom>
          <a:solidFill>
            <a:srgbClr val="063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2EBF7-7EC8-034C-B3FA-E24192B4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793" y="5719864"/>
            <a:ext cx="2487769" cy="877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EC0D13-8849-C444-8C1B-412C9CB46512}"/>
              </a:ext>
            </a:extLst>
          </p:cNvPr>
          <p:cNvSpPr txBox="1"/>
          <p:nvPr/>
        </p:nvSpPr>
        <p:spPr>
          <a:xfrm>
            <a:off x="0" y="5730309"/>
            <a:ext cx="6592023" cy="615553"/>
          </a:xfrm>
          <a:prstGeom prst="rect">
            <a:avLst/>
          </a:prstGeom>
          <a:solidFill>
            <a:srgbClr val="06345A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High School Night</a:t>
            </a:r>
            <a:endParaRPr lang="en-US" sz="34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State (www.hesc.ny.gov)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cs typeface="Calibri" panose="020F0502020204030204" pitchFamily="34" charset="0"/>
              </a:rPr>
              <a:t>Under </a:t>
            </a:r>
            <a:r>
              <a:rPr lang="en-US" sz="2800" b="0" dirty="0">
                <a:cs typeface="Calibri" panose="020F0502020204030204" pitchFamily="34" charset="0"/>
              </a:rPr>
              <a:t>$125,000 Combined AGI as reported on </a:t>
            </a:r>
            <a:r>
              <a:rPr lang="en-US" sz="2800" b="0" dirty="0" smtClean="0">
                <a:cs typeface="Calibri" panose="020F0502020204030204" pitchFamily="34" charset="0"/>
              </a:rPr>
              <a:t>2019 </a:t>
            </a:r>
            <a:r>
              <a:rPr lang="en-US" sz="2800" b="0" dirty="0">
                <a:cs typeface="Calibri" panose="020F0502020204030204" pitchFamily="34" charset="0"/>
              </a:rPr>
              <a:t>Federal Tax Return 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Application Deadline </a:t>
            </a:r>
            <a:r>
              <a:rPr lang="en-US" sz="2800" b="0" dirty="0" smtClean="0">
                <a:cs typeface="Calibri" panose="020F0502020204030204" pitchFamily="34" charset="0"/>
              </a:rPr>
              <a:t>usually July/August 2022 for Fall 2022</a:t>
            </a:r>
            <a:endParaRPr lang="en-US" sz="2800" b="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30 Credit Requirement in One </a:t>
            </a:r>
            <a:r>
              <a:rPr lang="en-US" sz="2800" b="0" dirty="0" smtClean="0">
                <a:cs typeface="Calibri" panose="020F0502020204030204" pitchFamily="34" charset="0"/>
              </a:rPr>
              <a:t>Year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cs typeface="Calibri" panose="020F0502020204030204" pitchFamily="34" charset="0"/>
              </a:rPr>
              <a:t>Have to live in New York after completing degree</a:t>
            </a:r>
            <a:endParaRPr lang="en-US" sz="2800" b="0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>
                <a:cs typeface="Calibri" panose="020F0502020204030204" pitchFamily="34" charset="0"/>
              </a:rPr>
              <a:t>Excelsior Scholarship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Foundations, businesses, charitable/civic organizations, churches, high school, web </a:t>
            </a:r>
            <a:r>
              <a:rPr lang="en-US" sz="2400" b="0" dirty="0" smtClean="0"/>
              <a:t>searches</a:t>
            </a:r>
          </a:p>
          <a:p>
            <a:pPr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Deadlines </a:t>
            </a:r>
            <a:r>
              <a:rPr lang="en-US" sz="2400" b="0" dirty="0"/>
              <a:t>and application procedures vary widely</a:t>
            </a:r>
          </a:p>
          <a:p>
            <a:pPr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Begin researching private aid sources early</a:t>
            </a:r>
          </a:p>
          <a:p>
            <a:pPr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Colleges and Universities- based on merit and financial need.  May require institutional application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Free Application for Federal Student Aid (FAFSA)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715"/>
            <a:ext cx="10515600" cy="434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Roboto"/>
                <a:cs typeface="Arial" panose="020B0604020202020204" pitchFamily="34" charset="0"/>
              </a:rPr>
              <a:t>Information used to calculate the </a:t>
            </a:r>
            <a:r>
              <a:rPr lang="en-US" sz="1400" u="sng" dirty="0">
                <a:latin typeface="Roboto"/>
                <a:cs typeface="Arial" panose="020B0604020202020204" pitchFamily="34" charset="0"/>
              </a:rPr>
              <a:t>E</a:t>
            </a:r>
            <a:r>
              <a:rPr lang="en-US" sz="1400" dirty="0">
                <a:latin typeface="Roboto"/>
                <a:cs typeface="Arial" panose="020B0604020202020204" pitchFamily="34" charset="0"/>
              </a:rPr>
              <a:t>xpected </a:t>
            </a:r>
            <a:r>
              <a:rPr lang="en-US" sz="1400" u="sng" dirty="0">
                <a:latin typeface="Roboto"/>
                <a:cs typeface="Arial" panose="020B0604020202020204" pitchFamily="34" charset="0"/>
              </a:rPr>
              <a:t>F</a:t>
            </a:r>
            <a:r>
              <a:rPr lang="en-US" sz="1400" dirty="0">
                <a:latin typeface="Roboto"/>
                <a:cs typeface="Arial" panose="020B0604020202020204" pitchFamily="34" charset="0"/>
              </a:rPr>
              <a:t>amily </a:t>
            </a:r>
            <a:r>
              <a:rPr lang="en-US" sz="1400" u="sng" dirty="0">
                <a:latin typeface="Roboto"/>
                <a:cs typeface="Arial" panose="020B0604020202020204" pitchFamily="34" charset="0"/>
              </a:rPr>
              <a:t>C</a:t>
            </a:r>
            <a:r>
              <a:rPr lang="en-US" sz="1400" dirty="0">
                <a:latin typeface="Roboto"/>
                <a:cs typeface="Arial" panose="020B0604020202020204" pitchFamily="34" charset="0"/>
              </a:rPr>
              <a:t>ontribution </a:t>
            </a:r>
            <a:r>
              <a:rPr lang="en-US" sz="1400" b="0" dirty="0">
                <a:latin typeface="Roboto"/>
                <a:cs typeface="Arial" panose="020B0604020202020204" pitchFamily="34" charset="0"/>
              </a:rPr>
              <a:t>(EFC)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0" dirty="0">
              <a:latin typeface="Roboto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100" dirty="0">
                <a:latin typeface="Roboto"/>
                <a:cs typeface="Arial" panose="020B0604020202020204" pitchFamily="34" charset="0"/>
              </a:rPr>
              <a:t>Measure of </a:t>
            </a:r>
            <a:r>
              <a:rPr lang="en-US" sz="1100" b="1" u="sng" dirty="0" smtClean="0">
                <a:latin typeface="Roboto"/>
                <a:cs typeface="Arial" panose="020B0604020202020204" pitchFamily="34" charset="0"/>
              </a:rPr>
              <a:t>2020</a:t>
            </a:r>
            <a:r>
              <a:rPr lang="en-US" sz="1100" dirty="0" smtClean="0">
                <a:latin typeface="Roboto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Roboto"/>
                <a:cs typeface="Arial" panose="020B0604020202020204" pitchFamily="34" charset="0"/>
              </a:rPr>
              <a:t>taxable and untaxable income and </a:t>
            </a:r>
            <a:r>
              <a:rPr lang="en-US" sz="1100" b="1" u="sng" dirty="0">
                <a:latin typeface="Roboto"/>
                <a:cs typeface="Arial" panose="020B0604020202020204" pitchFamily="34" charset="0"/>
              </a:rPr>
              <a:t>current</a:t>
            </a:r>
            <a:r>
              <a:rPr lang="en-US" sz="1100" dirty="0">
                <a:latin typeface="Roboto"/>
                <a:cs typeface="Arial" panose="020B0604020202020204" pitchFamily="34" charset="0"/>
              </a:rPr>
              <a:t> assets of both student and parent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100" dirty="0">
              <a:latin typeface="Roboto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100" dirty="0">
                <a:latin typeface="Roboto"/>
                <a:cs typeface="Arial" panose="020B0604020202020204" pitchFamily="34" charset="0"/>
              </a:rPr>
              <a:t>Also based on family size, number in college and other demographic info such as marital status</a:t>
            </a: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sz="1400" b="0" dirty="0">
                <a:latin typeface="Roboto"/>
                <a:cs typeface="Arial" panose="020B0604020202020204" pitchFamily="34" charset="0"/>
              </a:rPr>
              <a:t>Colleges use the </a:t>
            </a:r>
            <a:r>
              <a:rPr lang="en-US" sz="1400" u="sng" dirty="0">
                <a:latin typeface="Roboto"/>
                <a:cs typeface="Arial" panose="020B0604020202020204" pitchFamily="34" charset="0"/>
              </a:rPr>
              <a:t>EFC</a:t>
            </a:r>
            <a:r>
              <a:rPr lang="en-US" sz="1400" b="0" dirty="0">
                <a:latin typeface="Roboto"/>
                <a:cs typeface="Arial" panose="020B0604020202020204" pitchFamily="34" charset="0"/>
              </a:rPr>
              <a:t> to determine financial aid eligibility</a:t>
            </a:r>
          </a:p>
          <a:p>
            <a:pPr algn="ctr">
              <a:lnSpc>
                <a:spcPct val="100000"/>
              </a:lnSpc>
              <a:spcBef>
                <a:spcPct val="75000"/>
              </a:spcBef>
            </a:pPr>
            <a:r>
              <a:rPr lang="en-US" sz="1400" b="0" dirty="0">
                <a:latin typeface="Roboto"/>
                <a:cs typeface="Arial" panose="020B0604020202020204" pitchFamily="34" charset="0"/>
              </a:rPr>
              <a:t>For the </a:t>
            </a:r>
            <a:r>
              <a:rPr lang="en-US" sz="1400" b="0" dirty="0" smtClean="0">
                <a:latin typeface="Roboto"/>
                <a:cs typeface="Arial" panose="020B0604020202020204" pitchFamily="34" charset="0"/>
              </a:rPr>
              <a:t>2022-2023 </a:t>
            </a:r>
            <a:r>
              <a:rPr lang="en-US" sz="1400" b="0" dirty="0">
                <a:latin typeface="Roboto"/>
                <a:cs typeface="Arial" panose="020B0604020202020204" pitchFamily="34" charset="0"/>
              </a:rPr>
              <a:t>academic year, the FAFSA may be completed beginning</a:t>
            </a:r>
          </a:p>
          <a:p>
            <a:pPr marL="0" indent="0" algn="ctr">
              <a:lnSpc>
                <a:spcPct val="100000"/>
              </a:lnSpc>
              <a:spcBef>
                <a:spcPct val="75000"/>
              </a:spcBef>
              <a:buNone/>
            </a:pPr>
            <a:r>
              <a:rPr lang="en-US" sz="1400" b="0" dirty="0">
                <a:latin typeface="Roboto"/>
                <a:cs typeface="Arial" panose="020B0604020202020204" pitchFamily="34" charset="0"/>
              </a:rPr>
              <a:t>  </a:t>
            </a:r>
            <a:r>
              <a:rPr lang="en-US" sz="1400" u="sng" dirty="0">
                <a:latin typeface="Roboto"/>
                <a:cs typeface="Arial" panose="020B0604020202020204" pitchFamily="34" charset="0"/>
              </a:rPr>
              <a:t>October 1, </a:t>
            </a:r>
            <a:r>
              <a:rPr lang="en-US" sz="1400" u="sng" dirty="0" smtClean="0">
                <a:latin typeface="Roboto"/>
                <a:cs typeface="Arial" panose="020B0604020202020204" pitchFamily="34" charset="0"/>
              </a:rPr>
              <a:t>2021</a:t>
            </a:r>
            <a:endParaRPr lang="en-US" sz="1400" u="sng" dirty="0">
              <a:latin typeface="Roboto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sz="1400" u="sng" dirty="0">
                <a:latin typeface="Roboto"/>
                <a:cs typeface="Arial" panose="020B0604020202020204" pitchFamily="34" charset="0"/>
              </a:rPr>
              <a:t>Re-apply</a:t>
            </a:r>
            <a:r>
              <a:rPr lang="en-US" sz="1400" b="0" dirty="0">
                <a:latin typeface="Roboto"/>
                <a:cs typeface="Arial" panose="020B0604020202020204" pitchFamily="34" charset="0"/>
              </a:rPr>
              <a:t> every year </a:t>
            </a: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sz="1400" b="0" dirty="0">
                <a:latin typeface="Roboto"/>
                <a:cs typeface="Arial" panose="020B0604020202020204" pitchFamily="34" charset="0"/>
              </a:rPr>
              <a:t>The earlier you file, the earlier you may receive your aid offer and the more aid you may be offered</a:t>
            </a: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sz="1400" b="0" dirty="0">
                <a:latin typeface="Roboto"/>
                <a:cs typeface="Arial" panose="020B0604020202020204" pitchFamily="34" charset="0"/>
              </a:rPr>
              <a:t>Most colleges set </a:t>
            </a:r>
            <a:r>
              <a:rPr lang="en-US" sz="1400" u="sng" dirty="0">
                <a:latin typeface="Roboto"/>
                <a:cs typeface="Arial" panose="020B0604020202020204" pitchFamily="34" charset="0"/>
              </a:rPr>
              <a:t>FAFSA filing priority dates</a:t>
            </a: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sz="1400" b="0" dirty="0">
                <a:latin typeface="Roboto"/>
                <a:cs typeface="Arial" panose="020B0604020202020204" pitchFamily="34" charset="0"/>
              </a:rPr>
              <a:t>Admissions process vs. Financial Aid process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53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8"/>
            <a:ext cx="10515600" cy="1090422"/>
          </a:xfrm>
        </p:spPr>
        <p:txBody>
          <a:bodyPr/>
          <a:lstStyle/>
          <a:p>
            <a:r>
              <a:rPr lang="en-US" dirty="0"/>
              <a:t>MULTIPLE WAYS TO COMPLETE FAFSA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93C455-F4FA-4DE1-BC65-368BD8738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90756"/>
              </p:ext>
            </p:extLst>
          </p:nvPr>
        </p:nvGraphicFramePr>
        <p:xfrm>
          <a:off x="1352596" y="1761680"/>
          <a:ext cx="8485322" cy="359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381BE3-D3DB-4FC9-88CF-F42F83AF3499}"/>
              </a:ext>
            </a:extLst>
          </p:cNvPr>
          <p:cNvSpPr txBox="1"/>
          <p:nvPr/>
        </p:nvSpPr>
        <p:spPr>
          <a:xfrm>
            <a:off x="4057051" y="5348988"/>
            <a:ext cx="295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*IRS DRT Can Be Used</a:t>
            </a:r>
          </a:p>
        </p:txBody>
      </p:sp>
    </p:spTree>
    <p:extLst>
      <p:ext uri="{BB962C8B-B14F-4D97-AF65-F5344CB8AC3E}">
        <p14:creationId xmlns:p14="http://schemas.microsoft.com/office/powerpoint/2010/main" val="22711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313" y="2099674"/>
            <a:ext cx="7693875" cy="355440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https://studentaid.gov/h/apply-for-aid</a:t>
            </a:r>
          </a:p>
        </p:txBody>
      </p:sp>
    </p:spTree>
    <p:extLst>
      <p:ext uri="{BB962C8B-B14F-4D97-AF65-F5344CB8AC3E}">
        <p14:creationId xmlns:p14="http://schemas.microsoft.com/office/powerpoint/2010/main" val="39311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on the Web (FOTW)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2454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2400" b="0" dirty="0">
                <a:latin typeface="Roboto"/>
                <a:cs typeface="Arial" panose="020B0604020202020204" pitchFamily="34" charset="0"/>
              </a:rPr>
              <a:t>Built-in edits to prevent costly errors</a:t>
            </a:r>
          </a:p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2400" b="0" dirty="0">
                <a:latin typeface="Roboto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2400" b="0" dirty="0">
                <a:latin typeface="Roboto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2400" b="0" dirty="0">
                <a:latin typeface="Roboto"/>
                <a:cs typeface="Arial" panose="020B0604020202020204" pitchFamily="34" charset="0"/>
              </a:rPr>
              <a:t>More timely submission process</a:t>
            </a:r>
          </a:p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2400" b="0" dirty="0">
                <a:latin typeface="Roboto"/>
                <a:cs typeface="Arial" panose="020B0604020202020204" pitchFamily="34" charset="0"/>
              </a:rPr>
              <a:t>Detailed instructions</a:t>
            </a:r>
          </a:p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2400" b="0" dirty="0">
                <a:latin typeface="Roboto"/>
                <a:cs typeface="Arial" panose="020B0604020202020204" pitchFamily="34" charset="0"/>
              </a:rPr>
              <a:t>Simplified process in future </a:t>
            </a:r>
            <a:r>
              <a:rPr lang="en-US" sz="2400" b="0" dirty="0" smtClean="0">
                <a:latin typeface="Roboto"/>
                <a:cs typeface="Arial" panose="020B0604020202020204" pitchFamily="34" charset="0"/>
              </a:rPr>
              <a:t>years</a:t>
            </a:r>
            <a:endParaRPr lang="en-US" sz="2800" b="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708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5791"/>
            <a:ext cx="10515600" cy="38318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400" b="0" dirty="0">
                <a:latin typeface="Roboto"/>
                <a:cs typeface="Arial" panose="020B0604020202020204" pitchFamily="34" charset="0"/>
              </a:rPr>
              <a:t>The FSA ID is the </a:t>
            </a:r>
            <a:r>
              <a:rPr lang="en-US" sz="2400" b="0" u="sng" dirty="0">
                <a:latin typeface="Roboto"/>
                <a:cs typeface="Arial" panose="020B0604020202020204" pitchFamily="34" charset="0"/>
              </a:rPr>
              <a:t>electronic signature </a:t>
            </a:r>
            <a:r>
              <a:rPr lang="en-US" sz="2400" b="0" dirty="0">
                <a:latin typeface="Roboto"/>
                <a:cs typeface="Arial" panose="020B0604020202020204" pitchFamily="34" charset="0"/>
              </a:rPr>
              <a:t>for the FAFSA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400" b="0" dirty="0">
                <a:latin typeface="Roboto"/>
                <a:cs typeface="Arial" panose="020B0604020202020204" pitchFamily="34" charset="0"/>
              </a:rPr>
              <a:t>Used by students and parents throughout financial aid process, including subsequent school years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latin typeface="Roboto"/>
                <a:cs typeface="Arial" panose="020B0604020202020204" pitchFamily="34" charset="0"/>
              </a:rPr>
              <a:t>FAFSA Corrections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latin typeface="Roboto"/>
                <a:cs typeface="Arial" panose="020B0604020202020204" pitchFamily="34" charset="0"/>
              </a:rPr>
              <a:t>FAFSA Renewal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latin typeface="Roboto"/>
                <a:cs typeface="Arial" panose="020B0604020202020204" pitchFamily="34" charset="0"/>
              </a:rPr>
              <a:t>Student Loan Promissory Note Signatures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000" b="0" dirty="0">
                <a:latin typeface="Roboto"/>
                <a:cs typeface="Arial" panose="020B0604020202020204" pitchFamily="34" charset="0"/>
              </a:rPr>
              <a:t>Only the owner should create an FSA ID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000" b="0" dirty="0">
                <a:latin typeface="Roboto"/>
                <a:cs typeface="Arial" panose="020B0604020202020204" pitchFamily="34" charset="0"/>
              </a:rPr>
              <a:t>Each student must have their own FSA ID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000" b="0" dirty="0">
                <a:latin typeface="Roboto"/>
                <a:cs typeface="Arial" panose="020B0604020202020204" pitchFamily="34" charset="0"/>
              </a:rPr>
              <a:t>One parent must have their own FSA ID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https://studentaid.gov/fsa-id/create-account/</a:t>
            </a:r>
          </a:p>
        </p:txBody>
      </p:sp>
    </p:spTree>
    <p:extLst>
      <p:ext uri="{BB962C8B-B14F-4D97-AF65-F5344CB8AC3E}">
        <p14:creationId xmlns:p14="http://schemas.microsoft.com/office/powerpoint/2010/main" val="23285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6914"/>
            <a:ext cx="5987144" cy="39651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Name</a:t>
            </a:r>
          </a:p>
          <a:p>
            <a:pPr>
              <a:lnSpc>
                <a:spcPct val="100000"/>
              </a:lnSpc>
            </a:pPr>
            <a:r>
              <a:rPr lang="en-US" dirty="0"/>
              <a:t>Social Security Number</a:t>
            </a:r>
          </a:p>
          <a:p>
            <a:pPr>
              <a:lnSpc>
                <a:spcPct val="100000"/>
              </a:lnSpc>
            </a:pPr>
            <a:r>
              <a:rPr lang="en-US" dirty="0"/>
              <a:t>Date of Birth</a:t>
            </a:r>
          </a:p>
          <a:p>
            <a:pPr>
              <a:lnSpc>
                <a:spcPct val="100000"/>
              </a:lnSpc>
            </a:pPr>
            <a:r>
              <a:rPr lang="en-US" dirty="0"/>
              <a:t>Email address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High School Email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May only use an email one time</a:t>
            </a:r>
          </a:p>
          <a:p>
            <a:pPr>
              <a:lnSpc>
                <a:spcPct val="100000"/>
              </a:lnSpc>
            </a:pPr>
            <a:r>
              <a:rPr lang="en-US" dirty="0"/>
              <a:t>Mobile Phone Number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May only use a mobile number one time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8A040-7F47-4182-BAA8-284A7F8FF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8"/>
          <a:stretch/>
        </p:blipFill>
        <p:spPr>
          <a:xfrm>
            <a:off x="6935602" y="1636539"/>
            <a:ext cx="4165379" cy="40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8"/>
            <a:ext cx="10515600" cy="714694"/>
          </a:xfrm>
        </p:spPr>
        <p:txBody>
          <a:bodyPr/>
          <a:lstStyle/>
          <a:p>
            <a:r>
              <a:rPr lang="en-US" dirty="0"/>
              <a:t>IRS Data Retrieval Tool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student/parent chooses whether to transfer data to FOTW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If tax record is found, IRS transfers information to populate the FAFSA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Certain tax filers cannot use the DRT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25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8"/>
            <a:ext cx="10515600" cy="943294"/>
          </a:xfrm>
        </p:spPr>
        <p:txBody>
          <a:bodyPr/>
          <a:lstStyle/>
          <a:p>
            <a:r>
              <a:rPr lang="en-US" dirty="0"/>
              <a:t>IRS Data Retrieval Tool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0743" y="1393372"/>
            <a:ext cx="8686800" cy="1417320"/>
            <a:chOff x="0" y="0"/>
            <a:chExt cx="8686800" cy="141732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8686800" cy="1417320"/>
            </a:xfrm>
            <a:prstGeom prst="rect">
              <a:avLst/>
            </a:prstGeom>
            <a:solidFill>
              <a:srgbClr val="56933B"/>
            </a:solidFill>
            <a:ln>
              <a:solidFill>
                <a:srgbClr val="3B431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0" y="0"/>
              <a:ext cx="8686800" cy="1417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Certain tax filers cannot use the 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IRS Data Retrieval Tool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1803" y="2810692"/>
            <a:ext cx="1240668" cy="2976372"/>
            <a:chOff x="1060" y="1417320"/>
            <a:chExt cx="1240668" cy="2976372"/>
          </a:xfrm>
        </p:grpSpPr>
        <p:sp>
          <p:nvSpPr>
            <p:cNvPr id="30" name="Rectangle 29"/>
            <p:cNvSpPr/>
            <p:nvPr/>
          </p:nvSpPr>
          <p:spPr>
            <a:xfrm>
              <a:off x="1060" y="1417320"/>
              <a:ext cx="1240668" cy="2976372"/>
            </a:xfrm>
            <a:prstGeom prst="rect">
              <a:avLst/>
            </a:prstGeom>
            <a:solidFill>
              <a:srgbClr val="7CBE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1060" y="1417320"/>
              <a:ext cx="1240668" cy="2976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Did not indicate on FAFSA a tax return was completed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42471" y="2810692"/>
            <a:ext cx="1240668" cy="2976372"/>
            <a:chOff x="1241728" y="1417320"/>
            <a:chExt cx="1240668" cy="2976372"/>
          </a:xfrm>
        </p:grpSpPr>
        <p:sp>
          <p:nvSpPr>
            <p:cNvPr id="28" name="Rectangle 27"/>
            <p:cNvSpPr/>
            <p:nvPr/>
          </p:nvSpPr>
          <p:spPr>
            <a:xfrm>
              <a:off x="1241728" y="1417320"/>
              <a:ext cx="1240668" cy="2976372"/>
            </a:xfrm>
            <a:prstGeom prst="rect">
              <a:avLst/>
            </a:prstGeom>
            <a:solidFill>
              <a:srgbClr val="7CBE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1241728" y="1417320"/>
              <a:ext cx="1240668" cy="2976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Marriage date is January </a:t>
              </a:r>
              <a:r>
                <a:rPr lang="en-US" sz="17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2021, </a:t>
              </a:r>
              <a:r>
                <a:rPr lang="en-US" sz="17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or later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83140" y="2810692"/>
            <a:ext cx="1240668" cy="2976372"/>
            <a:chOff x="2482397" y="1417320"/>
            <a:chExt cx="1240668" cy="2976372"/>
          </a:xfrm>
        </p:grpSpPr>
        <p:sp>
          <p:nvSpPr>
            <p:cNvPr id="26" name="Rectangle 25"/>
            <p:cNvSpPr/>
            <p:nvPr/>
          </p:nvSpPr>
          <p:spPr>
            <a:xfrm>
              <a:off x="2482397" y="1417320"/>
              <a:ext cx="1240668" cy="2976372"/>
            </a:xfrm>
            <a:prstGeom prst="rect">
              <a:avLst/>
            </a:prstGeom>
            <a:solidFill>
              <a:srgbClr val="7CBE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2482397" y="1417320"/>
              <a:ext cx="1240668" cy="2976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First three digits of the SSN are 666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23808" y="2810692"/>
            <a:ext cx="1240668" cy="2976372"/>
            <a:chOff x="3723065" y="1417320"/>
            <a:chExt cx="1240668" cy="2976372"/>
          </a:xfrm>
        </p:grpSpPr>
        <p:sp>
          <p:nvSpPr>
            <p:cNvPr id="24" name="Rectangle 23"/>
            <p:cNvSpPr/>
            <p:nvPr/>
          </p:nvSpPr>
          <p:spPr>
            <a:xfrm>
              <a:off x="3723065" y="1417320"/>
              <a:ext cx="1240668" cy="2976372"/>
            </a:xfrm>
            <a:prstGeom prst="rect">
              <a:avLst/>
            </a:prstGeom>
            <a:solidFill>
              <a:srgbClr val="7CBE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3723065" y="1417320"/>
              <a:ext cx="1240668" cy="2976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Filed a non-U.S. tax return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64477" y="2810692"/>
            <a:ext cx="1240668" cy="2976372"/>
            <a:chOff x="4963734" y="1417320"/>
            <a:chExt cx="1240668" cy="2976372"/>
          </a:xfrm>
        </p:grpSpPr>
        <p:sp>
          <p:nvSpPr>
            <p:cNvPr id="22" name="Rectangle 21"/>
            <p:cNvSpPr/>
            <p:nvPr/>
          </p:nvSpPr>
          <p:spPr>
            <a:xfrm>
              <a:off x="4963734" y="1417320"/>
              <a:ext cx="1240668" cy="2976372"/>
            </a:xfrm>
            <a:prstGeom prst="rect">
              <a:avLst/>
            </a:prstGeom>
            <a:solidFill>
              <a:srgbClr val="7CBE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4963734" y="1417320"/>
              <a:ext cx="1240668" cy="2976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Married and filed as head of household, or filed separate returns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05145" y="2810692"/>
            <a:ext cx="1240668" cy="2976372"/>
            <a:chOff x="6204402" y="1417320"/>
            <a:chExt cx="1240668" cy="2976372"/>
          </a:xfrm>
        </p:grpSpPr>
        <p:sp>
          <p:nvSpPr>
            <p:cNvPr id="20" name="Rectangle 19"/>
            <p:cNvSpPr/>
            <p:nvPr/>
          </p:nvSpPr>
          <p:spPr>
            <a:xfrm>
              <a:off x="6204402" y="1417320"/>
              <a:ext cx="1240668" cy="2976372"/>
            </a:xfrm>
            <a:prstGeom prst="rect">
              <a:avLst/>
            </a:prstGeom>
            <a:solidFill>
              <a:srgbClr val="7CBE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6204402" y="1417320"/>
              <a:ext cx="1240668" cy="2976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Neither married parent entered a valid SSN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45814" y="2810692"/>
            <a:ext cx="1240668" cy="2976372"/>
            <a:chOff x="7445071" y="1417320"/>
            <a:chExt cx="1240668" cy="2976372"/>
          </a:xfrm>
        </p:grpSpPr>
        <p:sp>
          <p:nvSpPr>
            <p:cNvPr id="18" name="Rectangle 17"/>
            <p:cNvSpPr/>
            <p:nvPr/>
          </p:nvSpPr>
          <p:spPr>
            <a:xfrm>
              <a:off x="7445071" y="1417320"/>
              <a:ext cx="1240668" cy="2976372"/>
            </a:xfrm>
            <a:prstGeom prst="rect">
              <a:avLst/>
            </a:prstGeom>
            <a:solidFill>
              <a:srgbClr val="7CBE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7445071" y="1417320"/>
              <a:ext cx="1240668" cy="2976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Non-married parent or both married parents entered all zeroes for the SSN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00743" y="5787064"/>
            <a:ext cx="8686800" cy="330708"/>
          </a:xfrm>
          <a:prstGeom prst="rect">
            <a:avLst/>
          </a:prstGeom>
          <a:solidFill>
            <a:srgbClr val="56933B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296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278265-0CF9-4546-976B-AB153561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FAFSA</a:t>
            </a:r>
            <a:r>
              <a:rPr lang="en-US" baseline="30000" dirty="0"/>
              <a:t>®</a:t>
            </a:r>
            <a:r>
              <a:rPr lang="en-US" dirty="0"/>
              <a:t> and Financial Aid?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8D110-88D0-4D43-90B3-62AD8ED6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6106886" cy="4572000"/>
          </a:xfrm>
        </p:spPr>
        <p:txBody>
          <a:bodyPr/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pplication for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ederal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tudent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id-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US" sz="2000" b="0" u="sng" spc="600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000" b="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form that collects information about the student and the parent. You do not pay to submit the FAFSA.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Financial Aid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- Funds provided to students to help pay for educational expenses.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1547040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Student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0" dirty="0"/>
              <a:t>Social Security Number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0" dirty="0"/>
              <a:t>Citizenship status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0" dirty="0"/>
              <a:t>Drug convictions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0" dirty="0"/>
              <a:t>Selective Service registration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0" dirty="0"/>
              <a:t>Legal Residence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00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Information About Parents of</a:t>
            </a:r>
            <a:br>
              <a:rPr lang="en-US" sz="3200" dirty="0"/>
            </a:br>
            <a:r>
              <a:rPr lang="en-US" sz="3200" dirty="0"/>
              <a:t>Dependent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lang="en-US" sz="2800" b="0" dirty="0"/>
              <a:t>Tax, income, and other financial information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Receipt of means-tested federal benefits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Assets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Untaxed income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Marital Status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Parent for the FAFSA?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39325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Biological or Adoptive Parent(s)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If not married BUT living together report </a:t>
            </a:r>
            <a:r>
              <a:rPr lang="en-US" sz="2400" u="sng" dirty="0"/>
              <a:t>BOTH</a:t>
            </a:r>
            <a:r>
              <a:rPr lang="en-US" sz="2400" dirty="0"/>
              <a:t> parents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If parents are divorced: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Provide information for the parent you lived with most </a:t>
            </a:r>
            <a:r>
              <a:rPr lang="en-US" sz="2400" u="sng" dirty="0"/>
              <a:t>during the last 12 months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If you did not live with 1 parent more than the other, the parent who provided the </a:t>
            </a:r>
            <a:r>
              <a:rPr lang="en-US" sz="2400" u="sng" dirty="0"/>
              <a:t>most </a:t>
            </a:r>
            <a:r>
              <a:rPr lang="en-US" sz="2400" dirty="0"/>
              <a:t>financial support </a:t>
            </a:r>
            <a:r>
              <a:rPr lang="en-US" sz="2400" u="sng" dirty="0"/>
              <a:t>during the last 12 months</a:t>
            </a:r>
            <a:r>
              <a:rPr lang="en-US" sz="2400" dirty="0"/>
              <a:t> or most recent year you received support</a:t>
            </a:r>
            <a:endParaRPr lang="en-US" sz="2400" u="sng" dirty="0"/>
          </a:p>
          <a:p>
            <a:pPr>
              <a:lnSpc>
                <a:spcPct val="100000"/>
              </a:lnSpc>
            </a:pPr>
            <a:r>
              <a:rPr lang="en-US" sz="2800" dirty="0"/>
              <a:t>Include Step-parent information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Regardless of any ‘agreements’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25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About Student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Tax, income, and other financial information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Receipt of means-tested federal benefits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Assets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Untaxed income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1"/>
            <a:ext cx="10515600" cy="37039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Social Security Numbers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Divorced/widowed/remarried parental information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Income earned by parents/stepparents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Untaxed income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U.S. income taxes paid 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Household size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Number of household members in college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Real estate and investment net worth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07110"/>
            <a:ext cx="4443412" cy="11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worth of investments </a:t>
            </a:r>
            <a:r>
              <a:rPr lang="en-US" sz="3600" dirty="0"/>
              <a:t>(As of ‘today’)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686"/>
            <a:ext cx="10515600" cy="3943427"/>
          </a:xfrm>
        </p:spPr>
        <p:txBody>
          <a:bodyPr/>
          <a:lstStyle/>
          <a:p>
            <a:r>
              <a:rPr lang="en-US" sz="2400" dirty="0"/>
              <a:t>Cash, Savings, and Checking</a:t>
            </a:r>
            <a:endParaRPr lang="en-US" sz="2400" u="sng" dirty="0"/>
          </a:p>
          <a:p>
            <a:r>
              <a:rPr lang="en-US" sz="2400" dirty="0"/>
              <a:t>Investments/Business/Farm Value</a:t>
            </a:r>
          </a:p>
          <a:p>
            <a:pPr lvl="1"/>
            <a:r>
              <a:rPr lang="en-US" dirty="0"/>
              <a:t>Current/market value minus debt  = Net Worth</a:t>
            </a:r>
          </a:p>
          <a:p>
            <a:pPr lvl="1"/>
            <a:r>
              <a:rPr lang="en-US" dirty="0"/>
              <a:t>Real estate (not home you live in), trust funds, money market and mutual funds, CD’s, stocks, bonds, commodities</a:t>
            </a:r>
          </a:p>
          <a:p>
            <a:pPr lvl="1"/>
            <a:r>
              <a:rPr lang="en-US" dirty="0"/>
              <a:t>Education benefits/savings accounts (Coverdell, 529, refund value of prepaid tuition plans) </a:t>
            </a:r>
          </a:p>
          <a:p>
            <a:pPr lvl="2"/>
            <a:r>
              <a:rPr lang="en-US" sz="1400" dirty="0"/>
              <a:t>Asset of the parent not student </a:t>
            </a:r>
          </a:p>
          <a:p>
            <a:pPr lvl="2"/>
            <a:r>
              <a:rPr lang="en-US" sz="1400" b="1" u="sng" dirty="0"/>
              <a:t>Must</a:t>
            </a:r>
            <a:r>
              <a:rPr lang="en-US" sz="1400" dirty="0"/>
              <a:t> include value of </a:t>
            </a:r>
            <a:r>
              <a:rPr lang="en-US" sz="1400" b="1" u="sng" dirty="0"/>
              <a:t>ALL</a:t>
            </a:r>
            <a:r>
              <a:rPr lang="en-US" sz="1400" dirty="0"/>
              <a:t> accounts owned by parent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3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085419"/>
          </a:xfrm>
        </p:spPr>
        <p:txBody>
          <a:bodyPr/>
          <a:lstStyle/>
          <a:p>
            <a:r>
              <a:rPr lang="en-US" dirty="0"/>
              <a:t>Assets </a:t>
            </a:r>
            <a:r>
              <a:rPr lang="en-US" u="sng" dirty="0"/>
              <a:t>NOT</a:t>
            </a:r>
            <a:r>
              <a:rPr lang="en-US" dirty="0"/>
              <a:t> included on the FAFSA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896"/>
            <a:ext cx="10515600" cy="40952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0" dirty="0"/>
              <a:t>Value of your primary residence</a:t>
            </a:r>
          </a:p>
          <a:p>
            <a:pPr>
              <a:lnSpc>
                <a:spcPct val="100000"/>
              </a:lnSpc>
            </a:pPr>
            <a:r>
              <a:rPr lang="en-US" sz="3200" b="0" dirty="0"/>
              <a:t>Value of Life Insurance</a:t>
            </a:r>
          </a:p>
          <a:p>
            <a:pPr>
              <a:lnSpc>
                <a:spcPct val="100000"/>
              </a:lnSpc>
            </a:pPr>
            <a:r>
              <a:rPr lang="en-US" sz="3200" b="0" dirty="0"/>
              <a:t>Traditional Retirement Plans</a:t>
            </a:r>
          </a:p>
          <a:p>
            <a:pPr>
              <a:lnSpc>
                <a:spcPct val="100000"/>
              </a:lnSpc>
            </a:pPr>
            <a:r>
              <a:rPr lang="en-US" sz="3200" b="0" dirty="0"/>
              <a:t>Cash, Savings, Checking already reported</a:t>
            </a:r>
          </a:p>
          <a:p>
            <a:pPr>
              <a:lnSpc>
                <a:spcPct val="100000"/>
              </a:lnSpc>
            </a:pPr>
            <a:r>
              <a:rPr lang="en-US" sz="3200" b="0" dirty="0"/>
              <a:t>Business or farm with 100 or fewer full-time or full-time equivalent employees</a:t>
            </a:r>
          </a:p>
          <a:p>
            <a:pPr>
              <a:lnSpc>
                <a:spcPct val="100000"/>
              </a:lnSpc>
            </a:pPr>
            <a:r>
              <a:rPr lang="en-US" sz="3200" b="0" dirty="0"/>
              <a:t>Family Farm you live on and operate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085419"/>
          </a:xfrm>
        </p:spPr>
        <p:txBody>
          <a:bodyPr/>
          <a:lstStyle/>
          <a:p>
            <a:r>
              <a:rPr lang="en-US" dirty="0"/>
              <a:t>Treatment of Savings in Federal EFC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896"/>
            <a:ext cx="10515600" cy="4095217"/>
          </a:xfrm>
        </p:spPr>
        <p:txBody>
          <a:bodyPr/>
          <a:lstStyle/>
          <a:p>
            <a:r>
              <a:rPr lang="en-US" sz="2800" b="0" dirty="0"/>
              <a:t>Assets a factor if parents’ AGI is $50,000 or more</a:t>
            </a:r>
          </a:p>
          <a:p>
            <a:r>
              <a:rPr lang="en-US" sz="2800" b="0" dirty="0"/>
              <a:t>Roughly 5.6 percent of parental net worth OVER the asset protection allowance ends up in the EFC</a:t>
            </a:r>
          </a:p>
          <a:p>
            <a:pPr lvl="1"/>
            <a:r>
              <a:rPr lang="en-US" sz="2400" dirty="0"/>
              <a:t>Asset protection allowance is around $45,000</a:t>
            </a:r>
          </a:p>
          <a:p>
            <a:r>
              <a:rPr lang="en-US" sz="2800" b="0" dirty="0"/>
              <a:t>•Dependent student net worth assessed at 20%</a:t>
            </a:r>
          </a:p>
          <a:p>
            <a:pPr lvl="1"/>
            <a:r>
              <a:rPr lang="en-US" sz="2400" dirty="0"/>
              <a:t>No asset protection allowance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921523"/>
          </a:xfrm>
        </p:spPr>
        <p:txBody>
          <a:bodyPr/>
          <a:lstStyle/>
          <a:p>
            <a:r>
              <a:rPr lang="en-US" dirty="0"/>
              <a:t>FAFSA Processing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686"/>
            <a:ext cx="5301343" cy="39434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tabLst>
                <a:tab pos="4054475" algn="l"/>
              </a:tabLst>
            </a:pPr>
            <a:r>
              <a:rPr lang="en-US" sz="2800" b="0" dirty="0"/>
              <a:t>Institutional Student Information Record (ISIR) sent to colleges listed on FAFSA approximately 10 to 14 days after FAFSA is submitted</a:t>
            </a:r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9733C8-8320-4CF0-8754-7D6D44F6E56D}"/>
              </a:ext>
            </a:extLst>
          </p:cNvPr>
          <p:cNvSpPr>
            <a:spLocks noChangeAspect="1"/>
          </p:cNvSpPr>
          <p:nvPr/>
        </p:nvSpPr>
        <p:spPr>
          <a:xfrm>
            <a:off x="10261205" y="4073763"/>
            <a:ext cx="1505965" cy="1505965"/>
          </a:xfrm>
          <a:prstGeom prst="ellipse">
            <a:avLst/>
          </a:prstGeom>
          <a:solidFill>
            <a:srgbClr val="005B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E6DEF3-7E2F-4374-85E4-C39EA1F97307}"/>
              </a:ext>
            </a:extLst>
          </p:cNvPr>
          <p:cNvSpPr>
            <a:spLocks noChangeAspect="1"/>
          </p:cNvSpPr>
          <p:nvPr/>
        </p:nvSpPr>
        <p:spPr>
          <a:xfrm>
            <a:off x="5985399" y="4115307"/>
            <a:ext cx="1505965" cy="1505965"/>
          </a:xfrm>
          <a:prstGeom prst="ellipse">
            <a:avLst/>
          </a:prstGeom>
          <a:solidFill>
            <a:srgbClr val="005B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4D7512-25FB-4B8A-8D06-70F4D612D5E1}"/>
              </a:ext>
            </a:extLst>
          </p:cNvPr>
          <p:cNvSpPr>
            <a:spLocks noChangeAspect="1"/>
          </p:cNvSpPr>
          <p:nvPr/>
        </p:nvSpPr>
        <p:spPr>
          <a:xfrm>
            <a:off x="8073463" y="1552194"/>
            <a:ext cx="1505965" cy="1505965"/>
          </a:xfrm>
          <a:prstGeom prst="ellipse">
            <a:avLst/>
          </a:prstGeom>
          <a:solidFill>
            <a:srgbClr val="005B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Graphic 5">
            <a:extLst>
              <a:ext uri="{FF2B5EF4-FFF2-40B4-BE49-F238E27FC236}">
                <a16:creationId xmlns:a16="http://schemas.microsoft.com/office/drawing/2014/main" id="{3C281BB1-61A6-4900-9B40-BFBD10A76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485" y="3823446"/>
            <a:ext cx="1585226" cy="1585226"/>
          </a:xfrm>
          <a:prstGeom prst="rect">
            <a:avLst/>
          </a:prstGeom>
        </p:spPr>
      </p:pic>
      <p:pic>
        <p:nvPicPr>
          <p:cNvPr id="19" name="Graphic 9">
            <a:extLst>
              <a:ext uri="{FF2B5EF4-FFF2-40B4-BE49-F238E27FC236}">
                <a16:creationId xmlns:a16="http://schemas.microsoft.com/office/drawing/2014/main" id="{9B6A51AE-2757-4423-91FC-E3B11ECBC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1" y="3960442"/>
            <a:ext cx="1347442" cy="1347442"/>
          </a:xfrm>
          <a:prstGeom prst="rect">
            <a:avLst/>
          </a:prstGeom>
        </p:spPr>
      </p:pic>
      <p:sp>
        <p:nvSpPr>
          <p:cNvPr id="20" name="Arrow: Right 12">
            <a:extLst>
              <a:ext uri="{FF2B5EF4-FFF2-40B4-BE49-F238E27FC236}">
                <a16:creationId xmlns:a16="http://schemas.microsoft.com/office/drawing/2014/main" id="{6843D1B6-ABDE-4998-9F0F-9FA10872153E}"/>
              </a:ext>
            </a:extLst>
          </p:cNvPr>
          <p:cNvSpPr/>
          <p:nvPr/>
        </p:nvSpPr>
        <p:spPr>
          <a:xfrm rot="8184329">
            <a:off x="7376767" y="3230420"/>
            <a:ext cx="848096" cy="418840"/>
          </a:xfrm>
          <a:prstGeom prst="rightArrow">
            <a:avLst/>
          </a:prstGeom>
          <a:solidFill>
            <a:srgbClr val="005B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rrow: Right 13">
            <a:extLst>
              <a:ext uri="{FF2B5EF4-FFF2-40B4-BE49-F238E27FC236}">
                <a16:creationId xmlns:a16="http://schemas.microsoft.com/office/drawing/2014/main" id="{A6C5E6F0-48F0-4410-B620-2589FCA103CF}"/>
              </a:ext>
            </a:extLst>
          </p:cNvPr>
          <p:cNvSpPr/>
          <p:nvPr/>
        </p:nvSpPr>
        <p:spPr>
          <a:xfrm rot="2961703">
            <a:off x="9677887" y="3283175"/>
            <a:ext cx="845583" cy="420085"/>
          </a:xfrm>
          <a:prstGeom prst="rightArrow">
            <a:avLst/>
          </a:prstGeom>
          <a:solidFill>
            <a:srgbClr val="005B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05D6F-D416-46DA-91BE-8B8C6CE55177}"/>
              </a:ext>
            </a:extLst>
          </p:cNvPr>
          <p:cNvSpPr txBox="1"/>
          <p:nvPr/>
        </p:nvSpPr>
        <p:spPr>
          <a:xfrm>
            <a:off x="8532077" y="2666259"/>
            <a:ext cx="76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81705-558B-453A-9764-10FE9D4DE5B3}"/>
              </a:ext>
            </a:extLst>
          </p:cNvPr>
          <p:cNvSpPr txBox="1"/>
          <p:nvPr/>
        </p:nvSpPr>
        <p:spPr>
          <a:xfrm>
            <a:off x="6215743" y="5173356"/>
            <a:ext cx="106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9C1C6B-8288-437B-89FC-735ACF9DA1EB}"/>
              </a:ext>
            </a:extLst>
          </p:cNvPr>
          <p:cNvSpPr txBox="1"/>
          <p:nvPr/>
        </p:nvSpPr>
        <p:spPr>
          <a:xfrm>
            <a:off x="10535423" y="5124943"/>
            <a:ext cx="108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6D393F-205B-4B48-B071-EFB8956A9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62" y="1458686"/>
            <a:ext cx="1505965" cy="15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6" y="151415"/>
            <a:ext cx="10515600" cy="1112097"/>
          </a:xfrm>
        </p:spPr>
        <p:txBody>
          <a:bodyPr/>
          <a:lstStyle/>
          <a:p>
            <a:r>
              <a:rPr lang="en-US" dirty="0"/>
              <a:t>Special Circumstances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6592" y="1461907"/>
            <a:ext cx="8462910" cy="4793432"/>
            <a:chOff x="130666" y="5357"/>
            <a:chExt cx="8660875" cy="5672225"/>
          </a:xfrm>
        </p:grpSpPr>
        <p:sp>
          <p:nvSpPr>
            <p:cNvPr id="6" name="Cloud Callout 5"/>
            <p:cNvSpPr/>
            <p:nvPr/>
          </p:nvSpPr>
          <p:spPr>
            <a:xfrm>
              <a:off x="6038270" y="5357"/>
              <a:ext cx="2753271" cy="2057400"/>
            </a:xfrm>
            <a:prstGeom prst="cloudCallout">
              <a:avLst>
                <a:gd name="adj1" fmla="val -23547"/>
                <a:gd name="adj2" fmla="val 14813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Child Support</a:t>
              </a:r>
            </a:p>
          </p:txBody>
        </p:sp>
        <p:pic>
          <p:nvPicPr>
            <p:cNvPr id="7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loud Callout 7"/>
            <p:cNvSpPr/>
            <p:nvPr/>
          </p:nvSpPr>
          <p:spPr>
            <a:xfrm>
              <a:off x="257694" y="412880"/>
              <a:ext cx="4161663" cy="1939819"/>
            </a:xfrm>
            <a:prstGeom prst="cloudCallout">
              <a:avLst>
                <a:gd name="adj1" fmla="val 11247"/>
                <a:gd name="adj2" fmla="val 201667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130666" y="2129018"/>
              <a:ext cx="2127260" cy="1527761"/>
            </a:xfrm>
            <a:prstGeom prst="cloudCallout">
              <a:avLst>
                <a:gd name="adj1" fmla="val -4410"/>
                <a:gd name="adj2" fmla="val 86662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3211268" y="1071704"/>
              <a:ext cx="3478570" cy="1538473"/>
            </a:xfrm>
            <a:prstGeom prst="cloudCallout">
              <a:avLst>
                <a:gd name="adj1" fmla="val 26825"/>
                <a:gd name="adj2" fmla="val 12020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1748444" y="2345860"/>
              <a:ext cx="2570647" cy="1186398"/>
            </a:xfrm>
            <a:prstGeom prst="cloudCallout">
              <a:avLst>
                <a:gd name="adj1" fmla="val 22900"/>
                <a:gd name="adj2" fmla="val 156468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4051522" y="2352698"/>
              <a:ext cx="2638316" cy="955411"/>
            </a:xfrm>
            <a:prstGeom prst="cloudCallout">
              <a:avLst>
                <a:gd name="adj1" fmla="val -35368"/>
                <a:gd name="adj2" fmla="val 1799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7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Cost of Attendance (COA)?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5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3200" b="0" dirty="0"/>
              <a:t>Direct costs (tuition, fees, room &amp; board)</a:t>
            </a:r>
          </a:p>
          <a:p>
            <a:pPr>
              <a:spcBef>
                <a:spcPct val="55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3200" b="0" dirty="0"/>
              <a:t>Indirect costs (transportation, personal expenses)</a:t>
            </a:r>
          </a:p>
          <a:p>
            <a:pPr>
              <a:spcBef>
                <a:spcPct val="55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3200" b="0" dirty="0"/>
              <a:t>Varies widely from college to college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040"/>
            <a:ext cx="10515600" cy="385507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the FAFSA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37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Office reviews FAFSA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714"/>
            <a:ext cx="10515600" cy="40413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May request additional information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Verification of Income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Household size/Number in college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800" dirty="0"/>
              <a:t>Determines Financial Aid Award Offer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Usually emailed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Amount of Aid awarded from each program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and When aid is disbursed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Terms and Conditions of student’s award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8"/>
            <a:ext cx="10515600" cy="1019494"/>
          </a:xfrm>
        </p:spPr>
        <p:txBody>
          <a:bodyPr/>
          <a:lstStyle/>
          <a:p>
            <a:r>
              <a:rPr lang="en-US" sz="4000" dirty="0"/>
              <a:t>College Communications with the student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029"/>
            <a:ext cx="10515600" cy="39760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/>
              <a:t>Most colleges/universities use a </a:t>
            </a:r>
            <a:r>
              <a:rPr lang="en-US" sz="2400" u="sng" dirty="0"/>
              <a:t>school portal</a:t>
            </a:r>
            <a:r>
              <a:rPr lang="en-US" sz="2400" b="0" dirty="0"/>
              <a:t>; an online resource that students can access to register for classes, view financial aid and billing. </a:t>
            </a:r>
          </a:p>
          <a:p>
            <a:pPr>
              <a:lnSpc>
                <a:spcPct val="100000"/>
              </a:lnSpc>
            </a:pPr>
            <a:r>
              <a:rPr lang="en-US" sz="2400" b="0" dirty="0"/>
              <a:t>Most colleges/universities use a </a:t>
            </a:r>
            <a:r>
              <a:rPr lang="en-US" sz="2400" u="sng" dirty="0"/>
              <a:t>school assigned email </a:t>
            </a:r>
            <a:r>
              <a:rPr lang="en-US" sz="2400" b="0" dirty="0"/>
              <a:t>account that students are required to activate and check regularly. Schools will begin to communicate with the student primarily through this email account. </a:t>
            </a:r>
          </a:p>
          <a:p>
            <a:pPr>
              <a:lnSpc>
                <a:spcPct val="100000"/>
              </a:lnSpc>
            </a:pPr>
            <a:r>
              <a:rPr lang="en-US" sz="2400" b="0" dirty="0"/>
              <a:t>Once a student enrolls in college, their college record (academics and finances) become protected under FERPA and students would need to give parent/guardian permission to access this information if they choose.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4093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Confirmation Page Link</a:t>
            </a:r>
          </a:p>
        </p:txBody>
      </p:sp>
      <p:grpSp>
        <p:nvGrpSpPr>
          <p:cNvPr id="5" name="object 6"/>
          <p:cNvGrpSpPr/>
          <p:nvPr/>
        </p:nvGrpSpPr>
        <p:grpSpPr>
          <a:xfrm>
            <a:off x="1796144" y="1530009"/>
            <a:ext cx="3472542" cy="4391819"/>
            <a:chOff x="914400" y="1078991"/>
            <a:chExt cx="3131185" cy="3746500"/>
          </a:xfrm>
        </p:grpSpPr>
        <p:sp>
          <p:nvSpPr>
            <p:cNvPr id="6" name="object 7"/>
            <p:cNvSpPr/>
            <p:nvPr/>
          </p:nvSpPr>
          <p:spPr>
            <a:xfrm>
              <a:off x="914400" y="1078991"/>
              <a:ext cx="3130650" cy="37461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1989293" y="3842884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10" h="359410">
                  <a:moveTo>
                    <a:pt x="302164" y="358800"/>
                  </a:moveTo>
                  <a:lnTo>
                    <a:pt x="172628" y="229506"/>
                  </a:lnTo>
                  <a:lnTo>
                    <a:pt x="130287" y="346877"/>
                  </a:lnTo>
                  <a:lnTo>
                    <a:pt x="127771" y="349388"/>
                  </a:lnTo>
                  <a:lnTo>
                    <a:pt x="118720" y="352579"/>
                  </a:lnTo>
                  <a:lnTo>
                    <a:pt x="112301" y="349517"/>
                  </a:lnTo>
                  <a:lnTo>
                    <a:pt x="110234" y="343680"/>
                  </a:lnTo>
                  <a:lnTo>
                    <a:pt x="359" y="13659"/>
                  </a:lnTo>
                  <a:lnTo>
                    <a:pt x="160" y="12532"/>
                  </a:lnTo>
                  <a:lnTo>
                    <a:pt x="0" y="5234"/>
                  </a:lnTo>
                  <a:lnTo>
                    <a:pt x="4891" y="140"/>
                  </a:lnTo>
                  <a:lnTo>
                    <a:pt x="12305" y="0"/>
                  </a:lnTo>
                  <a:lnTo>
                    <a:pt x="13537" y="192"/>
                  </a:lnTo>
                  <a:lnTo>
                    <a:pt x="347226" y="111264"/>
                  </a:lnTo>
                  <a:lnTo>
                    <a:pt x="349800" y="113833"/>
                  </a:lnTo>
                  <a:lnTo>
                    <a:pt x="352939" y="122957"/>
                  </a:lnTo>
                  <a:lnTo>
                    <a:pt x="349820" y="129338"/>
                  </a:lnTo>
                  <a:lnTo>
                    <a:pt x="343953" y="131350"/>
                  </a:lnTo>
                  <a:lnTo>
                    <a:pt x="229693" y="172419"/>
                  </a:lnTo>
                  <a:lnTo>
                    <a:pt x="359358" y="301778"/>
                  </a:lnTo>
                  <a:lnTo>
                    <a:pt x="302164" y="358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1989293" y="3842884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10" h="359410">
                  <a:moveTo>
                    <a:pt x="359358" y="301778"/>
                  </a:moveTo>
                  <a:lnTo>
                    <a:pt x="229693" y="172419"/>
                  </a:lnTo>
                  <a:lnTo>
                    <a:pt x="343953" y="131350"/>
                  </a:lnTo>
                  <a:lnTo>
                    <a:pt x="349820" y="129338"/>
                  </a:lnTo>
                  <a:lnTo>
                    <a:pt x="352939" y="122957"/>
                  </a:lnTo>
                  <a:lnTo>
                    <a:pt x="350924" y="117101"/>
                  </a:lnTo>
                  <a:lnTo>
                    <a:pt x="349800" y="113833"/>
                  </a:lnTo>
                  <a:lnTo>
                    <a:pt x="347226" y="111264"/>
                  </a:lnTo>
                  <a:lnTo>
                    <a:pt x="343953" y="110143"/>
                  </a:lnTo>
                  <a:lnTo>
                    <a:pt x="14718" y="583"/>
                  </a:lnTo>
                  <a:lnTo>
                    <a:pt x="13537" y="192"/>
                  </a:lnTo>
                  <a:lnTo>
                    <a:pt x="12305" y="0"/>
                  </a:lnTo>
                  <a:lnTo>
                    <a:pt x="11060" y="6"/>
                  </a:lnTo>
                  <a:lnTo>
                    <a:pt x="4891" y="140"/>
                  </a:lnTo>
                  <a:lnTo>
                    <a:pt x="0" y="5234"/>
                  </a:lnTo>
                  <a:lnTo>
                    <a:pt x="134" y="11391"/>
                  </a:lnTo>
                  <a:lnTo>
                    <a:pt x="160" y="12532"/>
                  </a:lnTo>
                  <a:lnTo>
                    <a:pt x="359" y="13659"/>
                  </a:lnTo>
                  <a:lnTo>
                    <a:pt x="725" y="14742"/>
                  </a:lnTo>
                  <a:lnTo>
                    <a:pt x="110234" y="343680"/>
                  </a:lnTo>
                  <a:lnTo>
                    <a:pt x="112301" y="349517"/>
                  </a:lnTo>
                  <a:lnTo>
                    <a:pt x="118720" y="352579"/>
                  </a:lnTo>
                  <a:lnTo>
                    <a:pt x="124568" y="350516"/>
                  </a:lnTo>
                  <a:lnTo>
                    <a:pt x="127771" y="349388"/>
                  </a:lnTo>
                  <a:lnTo>
                    <a:pt x="130287" y="346877"/>
                  </a:lnTo>
                  <a:lnTo>
                    <a:pt x="131417" y="343680"/>
                  </a:lnTo>
                  <a:lnTo>
                    <a:pt x="172628" y="229506"/>
                  </a:lnTo>
                  <a:lnTo>
                    <a:pt x="302164" y="358800"/>
                  </a:lnTo>
                  <a:lnTo>
                    <a:pt x="359358" y="301778"/>
                  </a:lnTo>
                  <a:close/>
                </a:path>
              </a:pathLst>
            </a:custGeom>
            <a:ln w="6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10"/>
          <p:cNvGrpSpPr/>
          <p:nvPr/>
        </p:nvGrpSpPr>
        <p:grpSpPr>
          <a:xfrm>
            <a:off x="6191831" y="1965212"/>
            <a:ext cx="4889825" cy="3521188"/>
            <a:chOff x="4657702" y="1514193"/>
            <a:chExt cx="3991610" cy="2761615"/>
          </a:xfrm>
        </p:grpSpPr>
        <p:sp>
          <p:nvSpPr>
            <p:cNvPr id="10" name="object 11"/>
            <p:cNvSpPr/>
            <p:nvPr/>
          </p:nvSpPr>
          <p:spPr>
            <a:xfrm>
              <a:off x="4657702" y="1514193"/>
              <a:ext cx="3991087" cy="27611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5310089" y="2772433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10" h="359410">
                  <a:moveTo>
                    <a:pt x="302164" y="359244"/>
                  </a:moveTo>
                  <a:lnTo>
                    <a:pt x="172628" y="229790"/>
                  </a:lnTo>
                  <a:lnTo>
                    <a:pt x="130287" y="347306"/>
                  </a:lnTo>
                  <a:lnTo>
                    <a:pt x="127771" y="349821"/>
                  </a:lnTo>
                  <a:lnTo>
                    <a:pt x="118720" y="353015"/>
                  </a:lnTo>
                  <a:lnTo>
                    <a:pt x="112301" y="349949"/>
                  </a:lnTo>
                  <a:lnTo>
                    <a:pt x="110234" y="344105"/>
                  </a:lnTo>
                  <a:lnTo>
                    <a:pt x="359" y="13676"/>
                  </a:lnTo>
                  <a:lnTo>
                    <a:pt x="160" y="12547"/>
                  </a:lnTo>
                  <a:lnTo>
                    <a:pt x="0" y="5241"/>
                  </a:lnTo>
                  <a:lnTo>
                    <a:pt x="4891" y="141"/>
                  </a:lnTo>
                  <a:lnTo>
                    <a:pt x="12305" y="0"/>
                  </a:lnTo>
                  <a:lnTo>
                    <a:pt x="13537" y="192"/>
                  </a:lnTo>
                  <a:lnTo>
                    <a:pt x="347226" y="111402"/>
                  </a:lnTo>
                  <a:lnTo>
                    <a:pt x="349800" y="113974"/>
                  </a:lnTo>
                  <a:lnTo>
                    <a:pt x="352939" y="123109"/>
                  </a:lnTo>
                  <a:lnTo>
                    <a:pt x="349820" y="129499"/>
                  </a:lnTo>
                  <a:lnTo>
                    <a:pt x="343953" y="131513"/>
                  </a:lnTo>
                  <a:lnTo>
                    <a:pt x="229693" y="172633"/>
                  </a:lnTo>
                  <a:lnTo>
                    <a:pt x="359358" y="302151"/>
                  </a:lnTo>
                  <a:lnTo>
                    <a:pt x="302164" y="359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5310088" y="2772433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10" h="359410">
                  <a:moveTo>
                    <a:pt x="359358" y="302151"/>
                  </a:moveTo>
                  <a:lnTo>
                    <a:pt x="229693" y="172633"/>
                  </a:lnTo>
                  <a:lnTo>
                    <a:pt x="343953" y="131513"/>
                  </a:lnTo>
                  <a:lnTo>
                    <a:pt x="349820" y="129499"/>
                  </a:lnTo>
                  <a:lnTo>
                    <a:pt x="352939" y="123109"/>
                  </a:lnTo>
                  <a:lnTo>
                    <a:pt x="350924" y="117246"/>
                  </a:lnTo>
                  <a:lnTo>
                    <a:pt x="349800" y="113974"/>
                  </a:lnTo>
                  <a:lnTo>
                    <a:pt x="347226" y="111402"/>
                  </a:lnTo>
                  <a:lnTo>
                    <a:pt x="343953" y="110279"/>
                  </a:lnTo>
                  <a:lnTo>
                    <a:pt x="14718" y="583"/>
                  </a:lnTo>
                  <a:lnTo>
                    <a:pt x="13537" y="192"/>
                  </a:lnTo>
                  <a:lnTo>
                    <a:pt x="12305" y="0"/>
                  </a:lnTo>
                  <a:lnTo>
                    <a:pt x="11060" y="6"/>
                  </a:lnTo>
                  <a:lnTo>
                    <a:pt x="4891" y="141"/>
                  </a:lnTo>
                  <a:lnTo>
                    <a:pt x="0" y="5241"/>
                  </a:lnTo>
                  <a:lnTo>
                    <a:pt x="134" y="11405"/>
                  </a:lnTo>
                  <a:lnTo>
                    <a:pt x="160" y="12547"/>
                  </a:lnTo>
                  <a:lnTo>
                    <a:pt x="359" y="13676"/>
                  </a:lnTo>
                  <a:lnTo>
                    <a:pt x="725" y="14760"/>
                  </a:lnTo>
                  <a:lnTo>
                    <a:pt x="110234" y="344105"/>
                  </a:lnTo>
                  <a:lnTo>
                    <a:pt x="112301" y="349949"/>
                  </a:lnTo>
                  <a:lnTo>
                    <a:pt x="118720" y="353015"/>
                  </a:lnTo>
                  <a:lnTo>
                    <a:pt x="124568" y="350950"/>
                  </a:lnTo>
                  <a:lnTo>
                    <a:pt x="127771" y="349821"/>
                  </a:lnTo>
                  <a:lnTo>
                    <a:pt x="130287" y="347306"/>
                  </a:lnTo>
                  <a:lnTo>
                    <a:pt x="131417" y="344105"/>
                  </a:lnTo>
                  <a:lnTo>
                    <a:pt x="172628" y="229790"/>
                  </a:lnTo>
                  <a:lnTo>
                    <a:pt x="302164" y="359244"/>
                  </a:lnTo>
                  <a:lnTo>
                    <a:pt x="359358" y="302151"/>
                  </a:lnTo>
                  <a:close/>
                </a:path>
              </a:pathLst>
            </a:custGeom>
            <a:ln w="6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08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986837"/>
          </a:xfrm>
        </p:spPr>
        <p:txBody>
          <a:bodyPr/>
          <a:lstStyle/>
          <a:p>
            <a:r>
              <a:rPr lang="en-US" dirty="0"/>
              <a:t>Creating a HESC Account: Outline</a:t>
            </a:r>
          </a:p>
        </p:txBody>
      </p:sp>
      <p:grpSp>
        <p:nvGrpSpPr>
          <p:cNvPr id="5" name="object 4"/>
          <p:cNvGrpSpPr/>
          <p:nvPr/>
        </p:nvGrpSpPr>
        <p:grpSpPr>
          <a:xfrm>
            <a:off x="914399" y="1208314"/>
            <a:ext cx="7562973" cy="5192486"/>
            <a:chOff x="2331720" y="1286255"/>
            <a:chExt cx="4533899" cy="3421379"/>
          </a:xfrm>
        </p:grpSpPr>
        <p:sp>
          <p:nvSpPr>
            <p:cNvPr id="7" name="object 6"/>
            <p:cNvSpPr/>
            <p:nvPr/>
          </p:nvSpPr>
          <p:spPr>
            <a:xfrm>
              <a:off x="2331720" y="1286255"/>
              <a:ext cx="4533899" cy="3421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2356866" y="1311402"/>
              <a:ext cx="4430267" cy="33177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75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986837"/>
          </a:xfrm>
        </p:spPr>
        <p:txBody>
          <a:bodyPr/>
          <a:lstStyle/>
          <a:p>
            <a:r>
              <a:rPr lang="en-US" dirty="0"/>
              <a:t>Academic Year Selection Screen</a:t>
            </a:r>
          </a:p>
        </p:txBody>
      </p:sp>
      <p:grpSp>
        <p:nvGrpSpPr>
          <p:cNvPr id="5" name="object 4"/>
          <p:cNvGrpSpPr/>
          <p:nvPr/>
        </p:nvGrpSpPr>
        <p:grpSpPr>
          <a:xfrm>
            <a:off x="685800" y="1371599"/>
            <a:ext cx="8512629" cy="4855029"/>
            <a:chOff x="1444752" y="1286255"/>
            <a:chExt cx="6307836" cy="3421379"/>
          </a:xfrm>
        </p:grpSpPr>
        <p:sp>
          <p:nvSpPr>
            <p:cNvPr id="7" name="object 6"/>
            <p:cNvSpPr/>
            <p:nvPr/>
          </p:nvSpPr>
          <p:spPr>
            <a:xfrm>
              <a:off x="1444752" y="1286255"/>
              <a:ext cx="6307836" cy="3421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1469898" y="1311402"/>
              <a:ext cx="6204204" cy="33177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26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008609"/>
          </a:xfrm>
        </p:spPr>
        <p:txBody>
          <a:bodyPr/>
          <a:lstStyle/>
          <a:p>
            <a:r>
              <a:rPr lang="en-US" dirty="0"/>
              <a:t>Student’s College ID Number</a:t>
            </a:r>
          </a:p>
        </p:txBody>
      </p:sp>
      <p:grpSp>
        <p:nvGrpSpPr>
          <p:cNvPr id="6" name="object 4"/>
          <p:cNvGrpSpPr/>
          <p:nvPr/>
        </p:nvGrpSpPr>
        <p:grpSpPr>
          <a:xfrm>
            <a:off x="838200" y="1377551"/>
            <a:ext cx="9222011" cy="4561838"/>
            <a:chOff x="2075688" y="1286255"/>
            <a:chExt cx="6916508" cy="3421379"/>
          </a:xfrm>
        </p:grpSpPr>
        <p:sp>
          <p:nvSpPr>
            <p:cNvPr id="8" name="object 6"/>
            <p:cNvSpPr/>
            <p:nvPr/>
          </p:nvSpPr>
          <p:spPr>
            <a:xfrm>
              <a:off x="2075688" y="1286255"/>
              <a:ext cx="5045963" cy="3421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7"/>
            <p:cNvSpPr/>
            <p:nvPr/>
          </p:nvSpPr>
          <p:spPr>
            <a:xfrm>
              <a:off x="2100834" y="1311402"/>
              <a:ext cx="4942331" cy="33177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8"/>
            <p:cNvSpPr/>
            <p:nvPr/>
          </p:nvSpPr>
          <p:spPr>
            <a:xfrm>
              <a:off x="6280746" y="1733936"/>
              <a:ext cx="2711450" cy="1981200"/>
            </a:xfrm>
            <a:custGeom>
              <a:avLst/>
              <a:gdLst/>
              <a:ahLst/>
              <a:cxnLst/>
              <a:rect l="l" t="t" r="r" b="b"/>
              <a:pathLst>
                <a:path w="2711450" h="1981200">
                  <a:moveTo>
                    <a:pt x="2393734" y="0"/>
                  </a:moveTo>
                  <a:lnTo>
                    <a:pt x="1123734" y="0"/>
                  </a:lnTo>
                  <a:lnTo>
                    <a:pt x="1076816" y="3442"/>
                  </a:lnTo>
                  <a:lnTo>
                    <a:pt x="1032036" y="13442"/>
                  </a:lnTo>
                  <a:lnTo>
                    <a:pt x="989884" y="29509"/>
                  </a:lnTo>
                  <a:lnTo>
                    <a:pt x="950852" y="51151"/>
                  </a:lnTo>
                  <a:lnTo>
                    <a:pt x="915431" y="77877"/>
                  </a:lnTo>
                  <a:lnTo>
                    <a:pt x="884112" y="109197"/>
                  </a:lnTo>
                  <a:lnTo>
                    <a:pt x="857385" y="144618"/>
                  </a:lnTo>
                  <a:lnTo>
                    <a:pt x="835743" y="183650"/>
                  </a:lnTo>
                  <a:lnTo>
                    <a:pt x="819676" y="225802"/>
                  </a:lnTo>
                  <a:lnTo>
                    <a:pt x="809676" y="270582"/>
                  </a:lnTo>
                  <a:lnTo>
                    <a:pt x="806234" y="317500"/>
                  </a:lnTo>
                  <a:lnTo>
                    <a:pt x="806234" y="1155700"/>
                  </a:lnTo>
                  <a:lnTo>
                    <a:pt x="0" y="1399044"/>
                  </a:lnTo>
                  <a:lnTo>
                    <a:pt x="806234" y="1651000"/>
                  </a:lnTo>
                  <a:lnTo>
                    <a:pt x="806234" y="1663687"/>
                  </a:lnTo>
                  <a:lnTo>
                    <a:pt x="809676" y="1710607"/>
                  </a:lnTo>
                  <a:lnTo>
                    <a:pt x="819676" y="1755390"/>
                  </a:lnTo>
                  <a:lnTo>
                    <a:pt x="835743" y="1797544"/>
                  </a:lnTo>
                  <a:lnTo>
                    <a:pt x="857385" y="1836578"/>
                  </a:lnTo>
                  <a:lnTo>
                    <a:pt x="884112" y="1872000"/>
                  </a:lnTo>
                  <a:lnTo>
                    <a:pt x="915431" y="1903320"/>
                  </a:lnTo>
                  <a:lnTo>
                    <a:pt x="950852" y="1930047"/>
                  </a:lnTo>
                  <a:lnTo>
                    <a:pt x="989884" y="1951690"/>
                  </a:lnTo>
                  <a:lnTo>
                    <a:pt x="1032036" y="1967757"/>
                  </a:lnTo>
                  <a:lnTo>
                    <a:pt x="1076816" y="1977757"/>
                  </a:lnTo>
                  <a:lnTo>
                    <a:pt x="1123734" y="1981200"/>
                  </a:lnTo>
                  <a:lnTo>
                    <a:pt x="2393734" y="1981200"/>
                  </a:lnTo>
                  <a:lnTo>
                    <a:pt x="2440651" y="1977757"/>
                  </a:lnTo>
                  <a:lnTo>
                    <a:pt x="2485431" y="1967757"/>
                  </a:lnTo>
                  <a:lnTo>
                    <a:pt x="2527583" y="1951690"/>
                  </a:lnTo>
                  <a:lnTo>
                    <a:pt x="2566615" y="1930047"/>
                  </a:lnTo>
                  <a:lnTo>
                    <a:pt x="2602036" y="1903320"/>
                  </a:lnTo>
                  <a:lnTo>
                    <a:pt x="2633356" y="1872000"/>
                  </a:lnTo>
                  <a:lnTo>
                    <a:pt x="2660082" y="1836578"/>
                  </a:lnTo>
                  <a:lnTo>
                    <a:pt x="2681724" y="1797544"/>
                  </a:lnTo>
                  <a:lnTo>
                    <a:pt x="2697791" y="1755390"/>
                  </a:lnTo>
                  <a:lnTo>
                    <a:pt x="2707791" y="1710607"/>
                  </a:lnTo>
                  <a:lnTo>
                    <a:pt x="2711234" y="1663687"/>
                  </a:lnTo>
                  <a:lnTo>
                    <a:pt x="2711234" y="317500"/>
                  </a:lnTo>
                  <a:lnTo>
                    <a:pt x="2707791" y="270582"/>
                  </a:lnTo>
                  <a:lnTo>
                    <a:pt x="2697791" y="225802"/>
                  </a:lnTo>
                  <a:lnTo>
                    <a:pt x="2681724" y="183650"/>
                  </a:lnTo>
                  <a:lnTo>
                    <a:pt x="2660082" y="144618"/>
                  </a:lnTo>
                  <a:lnTo>
                    <a:pt x="2633356" y="109197"/>
                  </a:lnTo>
                  <a:lnTo>
                    <a:pt x="2602036" y="77877"/>
                  </a:lnTo>
                  <a:lnTo>
                    <a:pt x="2566615" y="51151"/>
                  </a:lnTo>
                  <a:lnTo>
                    <a:pt x="2527583" y="29509"/>
                  </a:lnTo>
                  <a:lnTo>
                    <a:pt x="2485431" y="13442"/>
                  </a:lnTo>
                  <a:lnTo>
                    <a:pt x="2440651" y="3442"/>
                  </a:lnTo>
                  <a:lnTo>
                    <a:pt x="239373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1" name="object 9"/>
            <p:cNvSpPr/>
            <p:nvPr/>
          </p:nvSpPr>
          <p:spPr>
            <a:xfrm>
              <a:off x="6280746" y="1733936"/>
              <a:ext cx="2711450" cy="1981200"/>
            </a:xfrm>
            <a:custGeom>
              <a:avLst/>
              <a:gdLst/>
              <a:ahLst/>
              <a:cxnLst/>
              <a:rect l="l" t="t" r="r" b="b"/>
              <a:pathLst>
                <a:path w="2711450" h="1981200">
                  <a:moveTo>
                    <a:pt x="806234" y="317500"/>
                  </a:moveTo>
                  <a:lnTo>
                    <a:pt x="809676" y="270582"/>
                  </a:lnTo>
                  <a:lnTo>
                    <a:pt x="819676" y="225802"/>
                  </a:lnTo>
                  <a:lnTo>
                    <a:pt x="835743" y="183650"/>
                  </a:lnTo>
                  <a:lnTo>
                    <a:pt x="857385" y="144618"/>
                  </a:lnTo>
                  <a:lnTo>
                    <a:pt x="884112" y="109197"/>
                  </a:lnTo>
                  <a:lnTo>
                    <a:pt x="915431" y="77877"/>
                  </a:lnTo>
                  <a:lnTo>
                    <a:pt x="950852" y="51151"/>
                  </a:lnTo>
                  <a:lnTo>
                    <a:pt x="989884" y="29509"/>
                  </a:lnTo>
                  <a:lnTo>
                    <a:pt x="1032036" y="13442"/>
                  </a:lnTo>
                  <a:lnTo>
                    <a:pt x="1076816" y="3442"/>
                  </a:lnTo>
                  <a:lnTo>
                    <a:pt x="1123734" y="0"/>
                  </a:lnTo>
                  <a:lnTo>
                    <a:pt x="1599984" y="0"/>
                  </a:lnTo>
                  <a:lnTo>
                    <a:pt x="2393734" y="0"/>
                  </a:lnTo>
                  <a:lnTo>
                    <a:pt x="2440651" y="3442"/>
                  </a:lnTo>
                  <a:lnTo>
                    <a:pt x="2485431" y="13442"/>
                  </a:lnTo>
                  <a:lnTo>
                    <a:pt x="2527583" y="29509"/>
                  </a:lnTo>
                  <a:lnTo>
                    <a:pt x="2566615" y="51151"/>
                  </a:lnTo>
                  <a:lnTo>
                    <a:pt x="2602036" y="77877"/>
                  </a:lnTo>
                  <a:lnTo>
                    <a:pt x="2633356" y="109197"/>
                  </a:lnTo>
                  <a:lnTo>
                    <a:pt x="2660082" y="144618"/>
                  </a:lnTo>
                  <a:lnTo>
                    <a:pt x="2681724" y="183650"/>
                  </a:lnTo>
                  <a:lnTo>
                    <a:pt x="2697791" y="225802"/>
                  </a:lnTo>
                  <a:lnTo>
                    <a:pt x="2707791" y="270582"/>
                  </a:lnTo>
                  <a:lnTo>
                    <a:pt x="2711234" y="317500"/>
                  </a:lnTo>
                  <a:lnTo>
                    <a:pt x="2711234" y="1155700"/>
                  </a:lnTo>
                  <a:lnTo>
                    <a:pt x="2711234" y="1651000"/>
                  </a:lnTo>
                  <a:lnTo>
                    <a:pt x="2711234" y="1663687"/>
                  </a:lnTo>
                  <a:lnTo>
                    <a:pt x="2707791" y="1710607"/>
                  </a:lnTo>
                  <a:lnTo>
                    <a:pt x="2697791" y="1755390"/>
                  </a:lnTo>
                  <a:lnTo>
                    <a:pt x="2681724" y="1797544"/>
                  </a:lnTo>
                  <a:lnTo>
                    <a:pt x="2660082" y="1836578"/>
                  </a:lnTo>
                  <a:lnTo>
                    <a:pt x="2633356" y="1872000"/>
                  </a:lnTo>
                  <a:lnTo>
                    <a:pt x="2602036" y="1903320"/>
                  </a:lnTo>
                  <a:lnTo>
                    <a:pt x="2566615" y="1930047"/>
                  </a:lnTo>
                  <a:lnTo>
                    <a:pt x="2527583" y="1951690"/>
                  </a:lnTo>
                  <a:lnTo>
                    <a:pt x="2485431" y="1967757"/>
                  </a:lnTo>
                  <a:lnTo>
                    <a:pt x="2440651" y="1977757"/>
                  </a:lnTo>
                  <a:lnTo>
                    <a:pt x="2393734" y="1981200"/>
                  </a:lnTo>
                  <a:lnTo>
                    <a:pt x="1599984" y="1981200"/>
                  </a:lnTo>
                  <a:lnTo>
                    <a:pt x="1123734" y="1981200"/>
                  </a:lnTo>
                  <a:lnTo>
                    <a:pt x="1076816" y="1977757"/>
                  </a:lnTo>
                  <a:lnTo>
                    <a:pt x="1032036" y="1967757"/>
                  </a:lnTo>
                  <a:lnTo>
                    <a:pt x="989884" y="1951690"/>
                  </a:lnTo>
                  <a:lnTo>
                    <a:pt x="950852" y="1930047"/>
                  </a:lnTo>
                  <a:lnTo>
                    <a:pt x="915431" y="1903320"/>
                  </a:lnTo>
                  <a:lnTo>
                    <a:pt x="884112" y="1872000"/>
                  </a:lnTo>
                  <a:lnTo>
                    <a:pt x="857385" y="1836578"/>
                  </a:lnTo>
                  <a:lnTo>
                    <a:pt x="835743" y="1797544"/>
                  </a:lnTo>
                  <a:lnTo>
                    <a:pt x="819676" y="1755390"/>
                  </a:lnTo>
                  <a:lnTo>
                    <a:pt x="809676" y="1710607"/>
                  </a:lnTo>
                  <a:lnTo>
                    <a:pt x="806234" y="1663687"/>
                  </a:lnTo>
                  <a:lnTo>
                    <a:pt x="806234" y="1651000"/>
                  </a:lnTo>
                  <a:lnTo>
                    <a:pt x="0" y="1399044"/>
                  </a:lnTo>
                  <a:lnTo>
                    <a:pt x="806234" y="1155700"/>
                  </a:lnTo>
                  <a:lnTo>
                    <a:pt x="806234" y="317500"/>
                  </a:lnTo>
                  <a:close/>
                </a:path>
              </a:pathLst>
            </a:custGeom>
            <a:ln w="2514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599680" y="2242848"/>
            <a:ext cx="2460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7" dirty="0" smtClean="0">
                <a:solidFill>
                  <a:srgbClr val="FFFFFF"/>
                </a:solidFill>
                <a:latin typeface="Arial"/>
                <a:cs typeface="Arial"/>
              </a:rPr>
              <a:t>A student who does not </a:t>
            </a:r>
            <a:r>
              <a:rPr lang="en-US" b="1" spc="-7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lang="en-US" b="1" spc="-7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US" b="1" spc="-7" dirty="0">
                <a:solidFill>
                  <a:srgbClr val="FFFFFF"/>
                </a:solidFill>
                <a:latin typeface="Arial"/>
                <a:cs typeface="Arial"/>
              </a:rPr>
              <a:t>college id click next twice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008609"/>
          </a:xfrm>
        </p:spPr>
        <p:txBody>
          <a:bodyPr/>
          <a:lstStyle/>
          <a:p>
            <a:r>
              <a:rPr lang="en-US" dirty="0"/>
              <a:t>Independent or Dependent?</a:t>
            </a:r>
          </a:p>
        </p:txBody>
      </p:sp>
      <p:sp>
        <p:nvSpPr>
          <p:cNvPr id="5" name="object 7"/>
          <p:cNvSpPr/>
          <p:nvPr/>
        </p:nvSpPr>
        <p:spPr>
          <a:xfrm>
            <a:off x="943800" y="1628970"/>
            <a:ext cx="7808314" cy="4434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085419"/>
          </a:xfrm>
        </p:spPr>
        <p:txBody>
          <a:bodyPr/>
          <a:lstStyle/>
          <a:p>
            <a:r>
              <a:rPr lang="en-US" dirty="0"/>
              <a:t>Financial Independent Status Questions</a:t>
            </a:r>
          </a:p>
        </p:txBody>
      </p:sp>
      <p:grpSp>
        <p:nvGrpSpPr>
          <p:cNvPr id="5" name="object 4"/>
          <p:cNvGrpSpPr/>
          <p:nvPr/>
        </p:nvGrpSpPr>
        <p:grpSpPr>
          <a:xfrm>
            <a:off x="1447801" y="1676399"/>
            <a:ext cx="7696199" cy="4593771"/>
            <a:chOff x="2292096" y="1286255"/>
            <a:chExt cx="4613147" cy="3421379"/>
          </a:xfrm>
        </p:grpSpPr>
        <p:sp>
          <p:nvSpPr>
            <p:cNvPr id="7" name="object 6"/>
            <p:cNvSpPr/>
            <p:nvPr/>
          </p:nvSpPr>
          <p:spPr>
            <a:xfrm>
              <a:off x="2292096" y="1286255"/>
              <a:ext cx="4613147" cy="3421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2317242" y="1311402"/>
              <a:ext cx="4509515" cy="33177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87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008609"/>
          </a:xfrm>
        </p:spPr>
        <p:txBody>
          <a:bodyPr/>
          <a:lstStyle/>
          <a:p>
            <a:r>
              <a:rPr lang="en-US" dirty="0"/>
              <a:t>Signature Validation (Parent Signature)</a:t>
            </a:r>
          </a:p>
        </p:txBody>
      </p:sp>
      <p:grpSp>
        <p:nvGrpSpPr>
          <p:cNvPr id="6" name="object 4"/>
          <p:cNvGrpSpPr/>
          <p:nvPr/>
        </p:nvGrpSpPr>
        <p:grpSpPr>
          <a:xfrm>
            <a:off x="1680190" y="1684911"/>
            <a:ext cx="9133004" cy="3974265"/>
            <a:chOff x="1632966" y="1286255"/>
            <a:chExt cx="7282853" cy="3421379"/>
          </a:xfrm>
        </p:grpSpPr>
        <p:sp>
          <p:nvSpPr>
            <p:cNvPr id="8" name="object 6"/>
            <p:cNvSpPr/>
            <p:nvPr/>
          </p:nvSpPr>
          <p:spPr>
            <a:xfrm>
              <a:off x="1632966" y="1286255"/>
              <a:ext cx="5931407" cy="3421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658112" y="1311402"/>
              <a:ext cx="5827775" cy="33177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5042954" y="2724534"/>
              <a:ext cx="3872865" cy="1001394"/>
            </a:xfrm>
            <a:custGeom>
              <a:avLst/>
              <a:gdLst/>
              <a:ahLst/>
              <a:cxnLst/>
              <a:rect l="l" t="t" r="r" b="b"/>
              <a:pathLst>
                <a:path w="3872865" h="1001395">
                  <a:moveTo>
                    <a:pt x="3872826" y="834377"/>
                  </a:moveTo>
                  <a:lnTo>
                    <a:pt x="2577426" y="834377"/>
                  </a:lnTo>
                  <a:lnTo>
                    <a:pt x="2583387" y="878745"/>
                  </a:lnTo>
                  <a:lnTo>
                    <a:pt x="2600210" y="918612"/>
                  </a:lnTo>
                  <a:lnTo>
                    <a:pt x="2626304" y="952388"/>
                  </a:lnTo>
                  <a:lnTo>
                    <a:pt x="2660078" y="978483"/>
                  </a:lnTo>
                  <a:lnTo>
                    <a:pt x="2699942" y="995306"/>
                  </a:lnTo>
                  <a:lnTo>
                    <a:pt x="2744304" y="1001267"/>
                  </a:lnTo>
                  <a:lnTo>
                    <a:pt x="3705948" y="1001267"/>
                  </a:lnTo>
                  <a:lnTo>
                    <a:pt x="3750311" y="995306"/>
                  </a:lnTo>
                  <a:lnTo>
                    <a:pt x="3790175" y="978483"/>
                  </a:lnTo>
                  <a:lnTo>
                    <a:pt x="3823949" y="952388"/>
                  </a:lnTo>
                  <a:lnTo>
                    <a:pt x="3850043" y="918612"/>
                  </a:lnTo>
                  <a:lnTo>
                    <a:pt x="3866865" y="878745"/>
                  </a:lnTo>
                  <a:lnTo>
                    <a:pt x="3872826" y="834377"/>
                  </a:lnTo>
                  <a:close/>
                </a:path>
                <a:path w="3872865" h="1001395">
                  <a:moveTo>
                    <a:pt x="3705948" y="0"/>
                  </a:moveTo>
                  <a:lnTo>
                    <a:pt x="2744304" y="0"/>
                  </a:lnTo>
                  <a:lnTo>
                    <a:pt x="2699942" y="5961"/>
                  </a:lnTo>
                  <a:lnTo>
                    <a:pt x="2660078" y="22783"/>
                  </a:lnTo>
                  <a:lnTo>
                    <a:pt x="2626304" y="48877"/>
                  </a:lnTo>
                  <a:lnTo>
                    <a:pt x="2600210" y="82651"/>
                  </a:lnTo>
                  <a:lnTo>
                    <a:pt x="2583387" y="122515"/>
                  </a:lnTo>
                  <a:lnTo>
                    <a:pt x="2577426" y="166877"/>
                  </a:lnTo>
                  <a:lnTo>
                    <a:pt x="2577426" y="584072"/>
                  </a:lnTo>
                  <a:lnTo>
                    <a:pt x="0" y="821182"/>
                  </a:lnTo>
                  <a:lnTo>
                    <a:pt x="2577426" y="834389"/>
                  </a:lnTo>
                  <a:lnTo>
                    <a:pt x="3872826" y="834377"/>
                  </a:lnTo>
                  <a:lnTo>
                    <a:pt x="3872826" y="166877"/>
                  </a:lnTo>
                  <a:lnTo>
                    <a:pt x="3866865" y="122515"/>
                  </a:lnTo>
                  <a:lnTo>
                    <a:pt x="3850043" y="82651"/>
                  </a:lnTo>
                  <a:lnTo>
                    <a:pt x="3823949" y="48877"/>
                  </a:lnTo>
                  <a:lnTo>
                    <a:pt x="3790175" y="22783"/>
                  </a:lnTo>
                  <a:lnTo>
                    <a:pt x="3750311" y="5961"/>
                  </a:lnTo>
                  <a:lnTo>
                    <a:pt x="37059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5042954" y="2724534"/>
              <a:ext cx="3872865" cy="1001394"/>
            </a:xfrm>
            <a:custGeom>
              <a:avLst/>
              <a:gdLst/>
              <a:ahLst/>
              <a:cxnLst/>
              <a:rect l="l" t="t" r="r" b="b"/>
              <a:pathLst>
                <a:path w="3872865" h="1001395">
                  <a:moveTo>
                    <a:pt x="2577426" y="166877"/>
                  </a:moveTo>
                  <a:lnTo>
                    <a:pt x="2583387" y="122515"/>
                  </a:lnTo>
                  <a:lnTo>
                    <a:pt x="2600210" y="82651"/>
                  </a:lnTo>
                  <a:lnTo>
                    <a:pt x="2626304" y="48877"/>
                  </a:lnTo>
                  <a:lnTo>
                    <a:pt x="2660078" y="22783"/>
                  </a:lnTo>
                  <a:lnTo>
                    <a:pt x="2699942" y="5961"/>
                  </a:lnTo>
                  <a:lnTo>
                    <a:pt x="2744304" y="0"/>
                  </a:lnTo>
                  <a:lnTo>
                    <a:pt x="2793326" y="0"/>
                  </a:lnTo>
                  <a:lnTo>
                    <a:pt x="3117176" y="0"/>
                  </a:lnTo>
                  <a:lnTo>
                    <a:pt x="3705948" y="0"/>
                  </a:lnTo>
                  <a:lnTo>
                    <a:pt x="3750311" y="5961"/>
                  </a:lnTo>
                  <a:lnTo>
                    <a:pt x="3790175" y="22783"/>
                  </a:lnTo>
                  <a:lnTo>
                    <a:pt x="3823949" y="48877"/>
                  </a:lnTo>
                  <a:lnTo>
                    <a:pt x="3850043" y="82651"/>
                  </a:lnTo>
                  <a:lnTo>
                    <a:pt x="3866865" y="122515"/>
                  </a:lnTo>
                  <a:lnTo>
                    <a:pt x="3872826" y="166877"/>
                  </a:lnTo>
                  <a:lnTo>
                    <a:pt x="3872826" y="584072"/>
                  </a:lnTo>
                  <a:lnTo>
                    <a:pt x="3872826" y="834389"/>
                  </a:lnTo>
                  <a:lnTo>
                    <a:pt x="3866865" y="878745"/>
                  </a:lnTo>
                  <a:lnTo>
                    <a:pt x="3850043" y="918612"/>
                  </a:lnTo>
                  <a:lnTo>
                    <a:pt x="3823949" y="952388"/>
                  </a:lnTo>
                  <a:lnTo>
                    <a:pt x="3790175" y="978483"/>
                  </a:lnTo>
                  <a:lnTo>
                    <a:pt x="3750311" y="995306"/>
                  </a:lnTo>
                  <a:lnTo>
                    <a:pt x="3705948" y="1001267"/>
                  </a:lnTo>
                  <a:lnTo>
                    <a:pt x="3117176" y="1001267"/>
                  </a:lnTo>
                  <a:lnTo>
                    <a:pt x="2793326" y="1001267"/>
                  </a:lnTo>
                  <a:lnTo>
                    <a:pt x="2744304" y="1001267"/>
                  </a:lnTo>
                  <a:lnTo>
                    <a:pt x="2699942" y="995306"/>
                  </a:lnTo>
                  <a:lnTo>
                    <a:pt x="2660078" y="978483"/>
                  </a:lnTo>
                  <a:lnTo>
                    <a:pt x="2626304" y="952388"/>
                  </a:lnTo>
                  <a:lnTo>
                    <a:pt x="2600210" y="918612"/>
                  </a:lnTo>
                  <a:lnTo>
                    <a:pt x="2583387" y="878745"/>
                  </a:lnTo>
                  <a:lnTo>
                    <a:pt x="2577426" y="834377"/>
                  </a:lnTo>
                  <a:lnTo>
                    <a:pt x="0" y="821182"/>
                  </a:lnTo>
                  <a:lnTo>
                    <a:pt x="2577426" y="584072"/>
                  </a:lnTo>
                  <a:lnTo>
                    <a:pt x="2577426" y="166877"/>
                  </a:lnTo>
                  <a:close/>
                </a:path>
              </a:pathLst>
            </a:custGeom>
            <a:ln w="2514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1"/>
          <p:cNvSpPr txBox="1"/>
          <p:nvPr/>
        </p:nvSpPr>
        <p:spPr>
          <a:xfrm>
            <a:off x="9460666" y="3653809"/>
            <a:ext cx="10102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Choose E-  Sign or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paper  signature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Expected Family Contribution (EFC)?</a:t>
            </a:r>
          </a:p>
        </p:txBody>
      </p:sp>
      <p:sp>
        <p:nvSpPr>
          <p:cNvPr id="5" name="Freeform 4"/>
          <p:cNvSpPr/>
          <p:nvPr/>
        </p:nvSpPr>
        <p:spPr>
          <a:xfrm>
            <a:off x="838200" y="1480398"/>
            <a:ext cx="4033141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</a:t>
            </a:r>
            <a:r>
              <a:rPr lang="en-US" sz="2400" b="1" u="sng" kern="1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 parent’s ability to pay postsecondary educational expenses</a:t>
            </a:r>
          </a:p>
        </p:txBody>
      </p:sp>
      <p:sp>
        <p:nvSpPr>
          <p:cNvPr id="6" name="Freeform 5"/>
          <p:cNvSpPr/>
          <p:nvPr/>
        </p:nvSpPr>
        <p:spPr>
          <a:xfrm>
            <a:off x="6139542" y="1480399"/>
            <a:ext cx="3853543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6139542" y="3906764"/>
            <a:ext cx="3853543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5225143" y="2388781"/>
            <a:ext cx="550506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1008609"/>
          </a:xfrm>
        </p:spPr>
        <p:txBody>
          <a:bodyPr/>
          <a:lstStyle/>
          <a:p>
            <a:r>
              <a:rPr lang="en-US" dirty="0"/>
              <a:t>E-Signature: NYS DMV-issued ID</a:t>
            </a:r>
          </a:p>
        </p:txBody>
      </p:sp>
      <p:grpSp>
        <p:nvGrpSpPr>
          <p:cNvPr id="5" name="object 4"/>
          <p:cNvGrpSpPr/>
          <p:nvPr/>
        </p:nvGrpSpPr>
        <p:grpSpPr>
          <a:xfrm>
            <a:off x="5800366" y="1569501"/>
            <a:ext cx="5163204" cy="3960333"/>
            <a:chOff x="4318253" y="1136903"/>
            <a:chExt cx="4521581" cy="3497579"/>
          </a:xfrm>
        </p:grpSpPr>
        <p:sp>
          <p:nvSpPr>
            <p:cNvPr id="7" name="object 6"/>
            <p:cNvSpPr/>
            <p:nvPr/>
          </p:nvSpPr>
          <p:spPr>
            <a:xfrm>
              <a:off x="4318253" y="1136903"/>
              <a:ext cx="2881883" cy="3497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4343399" y="1162050"/>
              <a:ext cx="2778251" cy="3393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6706234" y="1926746"/>
              <a:ext cx="2133600" cy="2017395"/>
            </a:xfrm>
            <a:custGeom>
              <a:avLst/>
              <a:gdLst/>
              <a:ahLst/>
              <a:cxnLst/>
              <a:rect l="l" t="t" r="r" b="b"/>
              <a:pathLst>
                <a:path w="2133600" h="2017395">
                  <a:moveTo>
                    <a:pt x="1930146" y="797788"/>
                  </a:moveTo>
                  <a:lnTo>
                    <a:pt x="753872" y="797788"/>
                  </a:lnTo>
                  <a:lnTo>
                    <a:pt x="707282" y="803154"/>
                  </a:lnTo>
                  <a:lnTo>
                    <a:pt x="664512" y="818441"/>
                  </a:lnTo>
                  <a:lnTo>
                    <a:pt x="626783" y="842427"/>
                  </a:lnTo>
                  <a:lnTo>
                    <a:pt x="595314" y="873894"/>
                  </a:lnTo>
                  <a:lnTo>
                    <a:pt x="571326" y="911623"/>
                  </a:lnTo>
                  <a:lnTo>
                    <a:pt x="556039" y="954394"/>
                  </a:lnTo>
                  <a:lnTo>
                    <a:pt x="550672" y="1000988"/>
                  </a:lnTo>
                  <a:lnTo>
                    <a:pt x="550672" y="1813775"/>
                  </a:lnTo>
                  <a:lnTo>
                    <a:pt x="556039" y="1860370"/>
                  </a:lnTo>
                  <a:lnTo>
                    <a:pt x="571326" y="1903143"/>
                  </a:lnTo>
                  <a:lnTo>
                    <a:pt x="595314" y="1940874"/>
                  </a:lnTo>
                  <a:lnTo>
                    <a:pt x="626783" y="1972344"/>
                  </a:lnTo>
                  <a:lnTo>
                    <a:pt x="664512" y="1996333"/>
                  </a:lnTo>
                  <a:lnTo>
                    <a:pt x="707282" y="2011621"/>
                  </a:lnTo>
                  <a:lnTo>
                    <a:pt x="753872" y="2016988"/>
                  </a:lnTo>
                  <a:lnTo>
                    <a:pt x="1930146" y="2016988"/>
                  </a:lnTo>
                  <a:lnTo>
                    <a:pt x="1976735" y="2011621"/>
                  </a:lnTo>
                  <a:lnTo>
                    <a:pt x="2019505" y="1996333"/>
                  </a:lnTo>
                  <a:lnTo>
                    <a:pt x="2057234" y="1972344"/>
                  </a:lnTo>
                  <a:lnTo>
                    <a:pt x="2088703" y="1940874"/>
                  </a:lnTo>
                  <a:lnTo>
                    <a:pt x="2112691" y="1903143"/>
                  </a:lnTo>
                  <a:lnTo>
                    <a:pt x="2127978" y="1860370"/>
                  </a:lnTo>
                  <a:lnTo>
                    <a:pt x="2133346" y="1813775"/>
                  </a:lnTo>
                  <a:lnTo>
                    <a:pt x="2133346" y="1000988"/>
                  </a:lnTo>
                  <a:lnTo>
                    <a:pt x="2127978" y="954394"/>
                  </a:lnTo>
                  <a:lnTo>
                    <a:pt x="2112691" y="911623"/>
                  </a:lnTo>
                  <a:lnTo>
                    <a:pt x="2088703" y="873894"/>
                  </a:lnTo>
                  <a:lnTo>
                    <a:pt x="2057234" y="842427"/>
                  </a:lnTo>
                  <a:lnTo>
                    <a:pt x="2019505" y="818441"/>
                  </a:lnTo>
                  <a:lnTo>
                    <a:pt x="1976735" y="803154"/>
                  </a:lnTo>
                  <a:lnTo>
                    <a:pt x="1930146" y="797788"/>
                  </a:lnTo>
                  <a:close/>
                </a:path>
                <a:path w="2133600" h="2017395">
                  <a:moveTo>
                    <a:pt x="0" y="0"/>
                  </a:moveTo>
                  <a:lnTo>
                    <a:pt x="814451" y="797788"/>
                  </a:lnTo>
                  <a:lnTo>
                    <a:pt x="1210119" y="797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6706234" y="1926746"/>
              <a:ext cx="2133600" cy="2017395"/>
            </a:xfrm>
            <a:custGeom>
              <a:avLst/>
              <a:gdLst/>
              <a:ahLst/>
              <a:cxnLst/>
              <a:rect l="l" t="t" r="r" b="b"/>
              <a:pathLst>
                <a:path w="2133600" h="2017395">
                  <a:moveTo>
                    <a:pt x="550672" y="1000988"/>
                  </a:moveTo>
                  <a:lnTo>
                    <a:pt x="556039" y="954394"/>
                  </a:lnTo>
                  <a:lnTo>
                    <a:pt x="571326" y="911623"/>
                  </a:lnTo>
                  <a:lnTo>
                    <a:pt x="595314" y="873894"/>
                  </a:lnTo>
                  <a:lnTo>
                    <a:pt x="626783" y="842427"/>
                  </a:lnTo>
                  <a:lnTo>
                    <a:pt x="664512" y="818441"/>
                  </a:lnTo>
                  <a:lnTo>
                    <a:pt x="707282" y="803154"/>
                  </a:lnTo>
                  <a:lnTo>
                    <a:pt x="753872" y="797788"/>
                  </a:lnTo>
                  <a:lnTo>
                    <a:pt x="814451" y="797788"/>
                  </a:lnTo>
                  <a:lnTo>
                    <a:pt x="0" y="0"/>
                  </a:lnTo>
                  <a:lnTo>
                    <a:pt x="1210119" y="797788"/>
                  </a:lnTo>
                  <a:lnTo>
                    <a:pt x="1930146" y="797788"/>
                  </a:lnTo>
                  <a:lnTo>
                    <a:pt x="1976735" y="803154"/>
                  </a:lnTo>
                  <a:lnTo>
                    <a:pt x="2019505" y="818441"/>
                  </a:lnTo>
                  <a:lnTo>
                    <a:pt x="2057234" y="842427"/>
                  </a:lnTo>
                  <a:lnTo>
                    <a:pt x="2088703" y="873894"/>
                  </a:lnTo>
                  <a:lnTo>
                    <a:pt x="2112691" y="911623"/>
                  </a:lnTo>
                  <a:lnTo>
                    <a:pt x="2127978" y="954394"/>
                  </a:lnTo>
                  <a:lnTo>
                    <a:pt x="2133346" y="1000988"/>
                  </a:lnTo>
                  <a:lnTo>
                    <a:pt x="2133346" y="1305788"/>
                  </a:lnTo>
                  <a:lnTo>
                    <a:pt x="2133346" y="1813775"/>
                  </a:lnTo>
                  <a:lnTo>
                    <a:pt x="2127978" y="1860370"/>
                  </a:lnTo>
                  <a:lnTo>
                    <a:pt x="2112691" y="1903143"/>
                  </a:lnTo>
                  <a:lnTo>
                    <a:pt x="2088703" y="1940874"/>
                  </a:lnTo>
                  <a:lnTo>
                    <a:pt x="2057234" y="1972344"/>
                  </a:lnTo>
                  <a:lnTo>
                    <a:pt x="2019505" y="1996333"/>
                  </a:lnTo>
                  <a:lnTo>
                    <a:pt x="1976735" y="2011621"/>
                  </a:lnTo>
                  <a:lnTo>
                    <a:pt x="1930146" y="2016988"/>
                  </a:lnTo>
                  <a:lnTo>
                    <a:pt x="1210119" y="2016988"/>
                  </a:lnTo>
                  <a:lnTo>
                    <a:pt x="814451" y="2016988"/>
                  </a:lnTo>
                  <a:lnTo>
                    <a:pt x="753872" y="2016988"/>
                  </a:lnTo>
                  <a:lnTo>
                    <a:pt x="707282" y="2011621"/>
                  </a:lnTo>
                  <a:lnTo>
                    <a:pt x="664512" y="1996333"/>
                  </a:lnTo>
                  <a:lnTo>
                    <a:pt x="626783" y="1972344"/>
                  </a:lnTo>
                  <a:lnTo>
                    <a:pt x="595314" y="1940874"/>
                  </a:lnTo>
                  <a:lnTo>
                    <a:pt x="571326" y="1903143"/>
                  </a:lnTo>
                  <a:lnTo>
                    <a:pt x="556039" y="1860370"/>
                  </a:lnTo>
                  <a:lnTo>
                    <a:pt x="550672" y="1813775"/>
                  </a:lnTo>
                  <a:lnTo>
                    <a:pt x="550672" y="1305788"/>
                  </a:lnTo>
                  <a:lnTo>
                    <a:pt x="550672" y="1000988"/>
                  </a:lnTo>
                  <a:close/>
                </a:path>
              </a:pathLst>
            </a:custGeom>
            <a:ln w="2514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58220" y="1442534"/>
            <a:ext cx="4041975" cy="3998431"/>
            <a:chOff x="736854" y="1098804"/>
            <a:chExt cx="3380740" cy="3573779"/>
          </a:xfrm>
        </p:grpSpPr>
        <p:sp>
          <p:nvSpPr>
            <p:cNvPr id="12" name="object 12"/>
            <p:cNvSpPr/>
            <p:nvPr/>
          </p:nvSpPr>
          <p:spPr>
            <a:xfrm>
              <a:off x="736854" y="1098804"/>
              <a:ext cx="3380231" cy="3573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00" y="1123950"/>
              <a:ext cx="3278896" cy="34690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4"/>
          <p:cNvSpPr txBox="1"/>
          <p:nvPr/>
        </p:nvSpPr>
        <p:spPr>
          <a:xfrm>
            <a:off x="9394440" y="3690330"/>
            <a:ext cx="11950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e-signature  does not work,  then choose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 paper signature  option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1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0" dirty="0"/>
              <a:t>Grades do count for financial </a:t>
            </a:r>
            <a:r>
              <a:rPr lang="en-US" sz="3600" b="0" dirty="0" smtClean="0"/>
              <a:t>aid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Talk to financial aid offices if dropping or failing classes</a:t>
            </a:r>
            <a:endParaRPr lang="en-US" sz="3000" b="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0" dirty="0"/>
              <a:t>Financial aid and state requirements may vary with institutions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77"/>
            <a:ext cx="10515600" cy="85620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70"/>
            <a:ext cx="10515600" cy="432162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0" u="sng" dirty="0"/>
              <a:t>Contact Information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0" dirty="0"/>
              <a:t>Office of Student Financial Services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0" dirty="0"/>
              <a:t>Dutchess Community College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0" dirty="0"/>
              <a:t>53 Pendell Road, Poughkeepsie NY 12601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0" dirty="0"/>
              <a:t>845-431-8060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0" dirty="0" smtClean="0"/>
              <a:t>Financialservices@sunydutchess.edu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or Zoom Appointment: https://dutchesscommunitycollege5374.setmore.com/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Financial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100000"/>
              </a:spcBef>
              <a:buNone/>
            </a:pPr>
            <a:r>
              <a:rPr lang="en-US" sz="2800" b="0" dirty="0" smtClean="0">
                <a:ea typeface="ＭＳ Ｐゴシック" charset="-128"/>
              </a:rPr>
              <a:t>	Cost </a:t>
            </a:r>
            <a:r>
              <a:rPr lang="en-US" sz="2800" b="0" dirty="0">
                <a:ea typeface="ＭＳ Ｐゴシック" charset="-128"/>
              </a:rPr>
              <a:t>of Attendance 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0" dirty="0">
                <a:ea typeface="ＭＳ Ｐゴシック" charset="-128"/>
              </a:rPr>
              <a:t> </a:t>
            </a:r>
            <a:r>
              <a:rPr lang="en-US" sz="2800" b="0" dirty="0">
                <a:cs typeface="Arial" charset="0"/>
              </a:rPr>
              <a:t>–</a:t>
            </a:r>
            <a:r>
              <a:rPr lang="en-US" sz="2800" b="0" dirty="0">
                <a:solidFill>
                  <a:srgbClr val="CC0099"/>
                </a:solidFill>
              </a:rPr>
              <a:t> 	</a:t>
            </a:r>
            <a:r>
              <a:rPr lang="en-US" sz="2800" b="0" dirty="0">
                <a:ea typeface="ＭＳ Ｐゴシック" charset="-128"/>
              </a:rPr>
              <a:t>Expected Family Contribution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0" dirty="0">
                <a:ea typeface="ＭＳ Ｐゴシック" charset="-128"/>
              </a:rPr>
              <a:t> = 	Financial Need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8200" y="3951514"/>
            <a:ext cx="5900057" cy="10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5791"/>
            <a:ext cx="10515600" cy="3809760"/>
          </a:xfrm>
        </p:spPr>
        <p:txBody>
          <a:bodyPr/>
          <a:lstStyle/>
          <a:p>
            <a:pPr marL="0" indent="0">
              <a:spcBef>
                <a:spcPct val="100000"/>
              </a:spcBef>
              <a:buNone/>
            </a:pPr>
            <a:r>
              <a:rPr lang="en-US" sz="2800" b="0" dirty="0"/>
              <a:t>Scholarships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0" dirty="0"/>
              <a:t>Grants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0" dirty="0"/>
              <a:t>Loans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0" dirty="0"/>
              <a:t>Employment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585778" y="2284542"/>
            <a:ext cx="1231641" cy="124662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3585778" y="4325768"/>
            <a:ext cx="1231641" cy="124662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107158" y="2492356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/>
              <a:t>Gift </a:t>
            </a:r>
            <a:r>
              <a:rPr lang="en-US" sz="2400" b="0" dirty="0" smtClean="0"/>
              <a:t>Aid-Does not have to be paid back</a:t>
            </a:r>
            <a:endParaRPr lang="en-US" sz="2400" b="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94617" y="4374132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Self-Help Aid-Loans Do have to be paid back.  Employment does not come off tuition bill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3581400" y="200424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4495800" y="154704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6553200" y="299266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6172200" y="474744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971800" y="474744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2438400" y="299266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11831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Federal Pell Grant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Teacher Education Assistance for College and Higher Education (TEACH) Grant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Federal Supplemental Educational Opportunity Grant (FSEOG)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ysClr val="windowText" lastClr="000000"/>
                </a:solidFill>
              </a:rPr>
              <a:t>Federal Work-Study (FWS)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ysClr val="windowText" lastClr="000000"/>
                </a:solidFill>
              </a:rPr>
              <a:t>Subsidized and Unsubsidized Federal Direct Student Loans (Direct Loans)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ysClr val="windowText" lastClr="000000"/>
                </a:solidFill>
              </a:rPr>
              <a:t>Federal PLUS Loans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State (www.hesc.ny.gov)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b="0" u="sng" dirty="0">
                <a:cs typeface="Calibri" panose="020F0502020204030204" pitchFamily="34" charset="0"/>
              </a:rPr>
              <a:t>Tuition Assistance Program (TAP)/Aid for Part Time Studies (APTS) 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Residency requirements apply 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Award aid on the basis of both merit and need 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Uses information from the FAFSA to determine the award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BAA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1502</Words>
  <Application>Microsoft Office PowerPoint</Application>
  <PresentationFormat>Widescreen</PresentationFormat>
  <Paragraphs>229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Franklin Gothic Book</vt:lpstr>
      <vt:lpstr>Roboto</vt:lpstr>
      <vt:lpstr>Times New Roman</vt:lpstr>
      <vt:lpstr>Office Theme</vt:lpstr>
      <vt:lpstr>PowerPoint Presentation</vt:lpstr>
      <vt:lpstr>What is FAFSA® and Financial Aid?</vt:lpstr>
      <vt:lpstr>What is Cost of Attendance (COA)?</vt:lpstr>
      <vt:lpstr>What is Expected Family Contribution (EFC)?</vt:lpstr>
      <vt:lpstr>What is Financial Need?</vt:lpstr>
      <vt:lpstr>Types of Financial Aid </vt:lpstr>
      <vt:lpstr>Sources of Financial Aid</vt:lpstr>
      <vt:lpstr>Federal Student Aid Programs</vt:lpstr>
      <vt:lpstr>New York State (www.hesc.ny.gov)</vt:lpstr>
      <vt:lpstr>New York State (www.hesc.ny.gov)</vt:lpstr>
      <vt:lpstr>Private Sources</vt:lpstr>
      <vt:lpstr>Free Application for Federal Student Aid (FAFSA)</vt:lpstr>
      <vt:lpstr>MULTIPLE WAYS TO COMPLETE FAFSA</vt:lpstr>
      <vt:lpstr>FAFSA</vt:lpstr>
      <vt:lpstr>FAFSA on the Web (FOTW)</vt:lpstr>
      <vt:lpstr>FSA ID</vt:lpstr>
      <vt:lpstr>FSA ID</vt:lpstr>
      <vt:lpstr>IRS Data Retrieval Tool </vt:lpstr>
      <vt:lpstr>IRS Data Retrieval Tool</vt:lpstr>
      <vt:lpstr>General Student Information</vt:lpstr>
      <vt:lpstr>Information About Parents of Dependent Students</vt:lpstr>
      <vt:lpstr>WHO is the Parent for the FAFSA? </vt:lpstr>
      <vt:lpstr>Information About Student</vt:lpstr>
      <vt:lpstr>PowerPoint Presentation</vt:lpstr>
      <vt:lpstr>Net worth of investments (As of ‘today’) </vt:lpstr>
      <vt:lpstr>Assets NOT included on the FAFSA</vt:lpstr>
      <vt:lpstr>Treatment of Savings in Federal EFC Formula</vt:lpstr>
      <vt:lpstr>FAFSA Processing Results</vt:lpstr>
      <vt:lpstr>Special Circumstances</vt:lpstr>
      <vt:lpstr>Special Circumstances</vt:lpstr>
      <vt:lpstr>Financial Aid Office reviews FAFSA</vt:lpstr>
      <vt:lpstr>College Communications with the student</vt:lpstr>
      <vt:lpstr>FAFSA Confirmation Page Link</vt:lpstr>
      <vt:lpstr>Creating a HESC Account: Outline</vt:lpstr>
      <vt:lpstr>Academic Year Selection Screen</vt:lpstr>
      <vt:lpstr>Student’s College ID Number</vt:lpstr>
      <vt:lpstr>Independent or Dependent?</vt:lpstr>
      <vt:lpstr>Financial Independent Status Questions</vt:lpstr>
      <vt:lpstr>Signature Validation (Parent Signature)</vt:lpstr>
      <vt:lpstr>E-Signature: NYS DMV-issued ID</vt:lpstr>
      <vt:lpstr>Points to Remember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Darlene McLaughlin</cp:lastModifiedBy>
  <cp:revision>169</cp:revision>
  <cp:lastPrinted>2020-09-09T13:13:36Z</cp:lastPrinted>
  <dcterms:created xsi:type="dcterms:W3CDTF">2019-08-19T20:24:08Z</dcterms:created>
  <dcterms:modified xsi:type="dcterms:W3CDTF">2021-11-04T13:55:16Z</dcterms:modified>
</cp:coreProperties>
</file>